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E6A57B3-BC57-4C9B-8CB8-32D19CB56228}" type="datetimeFigureOut">
              <a:rPr lang="en-AU" smtClean="0"/>
              <a:t>10/03/2014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0CE508-647E-4CAC-96C1-F8BC1DA8896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59" y="404664"/>
            <a:ext cx="6622505" cy="1224136"/>
          </a:xfrm>
        </p:spPr>
        <p:txBody>
          <a:bodyPr>
            <a:noAutofit/>
          </a:bodyPr>
          <a:lstStyle/>
          <a:p>
            <a:r>
              <a:rPr lang="en-AU" sz="9600" b="1" dirty="0" smtClean="0"/>
              <a:t>ALARM</a:t>
            </a:r>
            <a:endParaRPr lang="en-AU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420888"/>
            <a:ext cx="3441574" cy="504056"/>
          </a:xfrm>
        </p:spPr>
        <p:txBody>
          <a:bodyPr>
            <a:normAutofit fontScale="32500" lnSpcReduction="20000"/>
          </a:bodyPr>
          <a:lstStyle/>
          <a:p>
            <a:endParaRPr lang="en-AU" sz="96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86022"/>
            <a:ext cx="2448271" cy="241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21" y="4077072"/>
            <a:ext cx="2431157" cy="24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8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Describe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003882"/>
              </p:ext>
            </p:extLst>
          </p:nvPr>
        </p:nvGraphicFramePr>
        <p:xfrm>
          <a:off x="251520" y="1700808"/>
          <a:ext cx="8784976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869"/>
                <a:gridCol w="3293123"/>
                <a:gridCol w="4109984"/>
              </a:tblGrid>
              <a:tr h="453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Describe</a:t>
                      </a:r>
                      <a:endParaRPr lang="en-A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Demonstrate understanding of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List features or attributes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Give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Present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Details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Outline/paraphrase scene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Quote example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“…opening scene focuses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On..”</a:t>
                      </a:r>
                      <a:endParaRPr lang="en-A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04664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tx2"/>
                </a:solidFill>
              </a:rPr>
              <a:t>Describe</a:t>
            </a:r>
            <a:endParaRPr lang="en-A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Explain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249293"/>
              </p:ext>
            </p:extLst>
          </p:nvPr>
        </p:nvGraphicFramePr>
        <p:xfrm>
          <a:off x="395536" y="1556792"/>
          <a:ext cx="8496946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562"/>
                <a:gridCol w="3185153"/>
                <a:gridCol w="3975231"/>
              </a:tblGrid>
              <a:tr h="4464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Explain</a:t>
                      </a:r>
                      <a:endParaRPr lang="en-A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Why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Provide a reason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Investigate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Cause and effect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Explain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Script</a:t>
                      </a:r>
                      <a:endParaRPr lang="en-A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This links to the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Concept/question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Shows the relevance of quote.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Demonstrates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significant</a:t>
                      </a:r>
                      <a:r>
                        <a:rPr lang="en-AU" sz="2400" baseline="0" dirty="0" smtClean="0">
                          <a:effectLst/>
                        </a:rPr>
                        <a:t>/important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aseline="0" dirty="0" smtClean="0">
                          <a:effectLst/>
                        </a:rPr>
                        <a:t>Shows function of</a:t>
                      </a:r>
                      <a:endParaRPr lang="en-A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379983"/>
            <a:ext cx="2193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solidFill>
                  <a:schemeClr val="tx2"/>
                </a:solidFill>
              </a:rPr>
              <a:t>Explain</a:t>
            </a:r>
            <a:endParaRPr lang="en-A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Analyse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419819"/>
              </p:ext>
            </p:extLst>
          </p:nvPr>
        </p:nvGraphicFramePr>
        <p:xfrm>
          <a:off x="395536" y="1556793"/>
          <a:ext cx="8424936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235"/>
                <a:gridCol w="3158159"/>
                <a:gridCol w="3941542"/>
              </a:tblGrid>
              <a:tr h="460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Analyse</a:t>
                      </a:r>
                      <a:endParaRPr lang="en-A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How  -  Create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What impact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Compare / Contrast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Develop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Explore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Analyse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Technique….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Emphasises how…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Explores how….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Conveys how…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Reinforces/supports how….</a:t>
                      </a:r>
                      <a:endParaRPr lang="en-A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476672"/>
            <a:ext cx="2350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solidFill>
                  <a:schemeClr val="tx2"/>
                </a:solidFill>
              </a:rPr>
              <a:t>Analyse</a:t>
            </a:r>
            <a:endParaRPr lang="en-A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Critically Analyse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074469"/>
              </p:ext>
            </p:extLst>
          </p:nvPr>
        </p:nvGraphicFramePr>
        <p:xfrm>
          <a:off x="179512" y="1772816"/>
          <a:ext cx="8712968" cy="439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543"/>
                <a:gridCol w="3266130"/>
                <a:gridCol w="4076295"/>
              </a:tblGrid>
              <a:tr h="439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Critically analyse</a:t>
                      </a:r>
                      <a:endParaRPr lang="en-A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Discuss   -  Represent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Comment on the significance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Explore the impact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Examine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Critique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Compare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Appreciate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Convincingly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Powerfully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Skilfully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Cleverly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Poorly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Positive or negative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Beneficial or not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Contrast and comparison</a:t>
                      </a:r>
                      <a:endParaRPr lang="en-A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76672"/>
            <a:ext cx="4871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solidFill>
                  <a:schemeClr val="tx2"/>
                </a:solidFill>
              </a:rPr>
              <a:t>Critically Analyse</a:t>
            </a:r>
            <a:endParaRPr lang="en-A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Evaluate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039344"/>
              </p:ext>
            </p:extLst>
          </p:nvPr>
        </p:nvGraphicFramePr>
        <p:xfrm>
          <a:off x="323528" y="1556792"/>
          <a:ext cx="8640961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216"/>
                <a:gridCol w="3239138"/>
                <a:gridCol w="4042607"/>
              </a:tblGrid>
              <a:tr h="46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Evaluate</a:t>
                      </a:r>
                      <a:endParaRPr lang="en-A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To what extent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Express your ideas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How has your learning developed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Judgement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Justify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Comment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CONCLUSION</a:t>
                      </a:r>
                      <a:r>
                        <a:rPr lang="en-AU" sz="2000" dirty="0" smtClean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Therefore X is more effective than 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X is a more successful text in achieving purpose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</a:rPr>
                        <a:t>X is a more beneficial</a:t>
                      </a:r>
                      <a:r>
                        <a:rPr lang="en-AU" sz="2000" baseline="0" dirty="0" smtClean="0">
                          <a:effectLst/>
                        </a:rPr>
                        <a:t> text in relation to concept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aseline="0" dirty="0" smtClean="0">
                          <a:effectLst/>
                        </a:rPr>
                        <a:t>The responder feels/understands or reacts </a:t>
                      </a:r>
                      <a:r>
                        <a:rPr lang="en-AU" sz="2000" baseline="0" dirty="0" err="1" smtClean="0">
                          <a:effectLst/>
                        </a:rPr>
                        <a:t>etc</a:t>
                      </a:r>
                      <a:endParaRPr lang="en-AU" sz="20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aseline="0" dirty="0" smtClean="0">
                          <a:effectLst/>
                        </a:rPr>
                        <a:t>Reaffirms understanding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aseline="0" dirty="0" smtClean="0">
                          <a:effectLst/>
                        </a:rPr>
                        <a:t>Appreciation of text</a:t>
                      </a:r>
                      <a:endParaRPr lang="en-AU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76672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solidFill>
                  <a:schemeClr val="tx2"/>
                </a:solidFill>
              </a:rPr>
              <a:t>Evaluate</a:t>
            </a:r>
            <a:endParaRPr lang="en-A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62056" cy="1154097"/>
          </a:xfrm>
        </p:spPr>
        <p:txBody>
          <a:bodyPr/>
          <a:lstStyle/>
          <a:p>
            <a:r>
              <a:rPr lang="en-AU" b="1" dirty="0" smtClean="0"/>
              <a:t>Exercise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 mobile phone.</a:t>
            </a:r>
          </a:p>
          <a:p>
            <a:endParaRPr lang="en-AU" sz="2800" dirty="0"/>
          </a:p>
          <a:p>
            <a:pPr marL="0" indent="0">
              <a:buNone/>
            </a:pPr>
            <a:endParaRPr lang="en-AU" sz="2800" dirty="0" smtClean="0"/>
          </a:p>
          <a:p>
            <a:r>
              <a:rPr lang="en-AU" sz="2800" dirty="0" smtClean="0"/>
              <a:t>Working in pairs, you have five minutes to complete the </a:t>
            </a:r>
            <a:r>
              <a:rPr lang="en-AU" sz="2800" dirty="0" smtClean="0">
                <a:solidFill>
                  <a:schemeClr val="tx2"/>
                </a:solidFill>
              </a:rPr>
              <a:t>ALARM</a:t>
            </a:r>
            <a:r>
              <a:rPr lang="en-AU" sz="2800" dirty="0" smtClean="0"/>
              <a:t> exercise of the mobile phone.</a:t>
            </a:r>
            <a:endParaRPr lang="en-A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510770" cy="24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Where does STEAL/STEEL and other acronyms used in different subjects fit in?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20888"/>
            <a:ext cx="7906072" cy="381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    </a:t>
            </a:r>
            <a:r>
              <a:rPr lang="en-AU" sz="2400" dirty="0" smtClean="0">
                <a:solidFill>
                  <a:schemeClr val="tx2"/>
                </a:solidFill>
              </a:rPr>
              <a:t>Example used in English:</a:t>
            </a:r>
          </a:p>
          <a:p>
            <a:r>
              <a:rPr lang="en-AU" sz="2400" b="1" dirty="0" smtClean="0"/>
              <a:t>S</a:t>
            </a:r>
            <a:r>
              <a:rPr lang="en-AU" sz="2400" dirty="0" smtClean="0"/>
              <a:t>tatement; Critically analyse – Evaluate</a:t>
            </a:r>
          </a:p>
          <a:p>
            <a:r>
              <a:rPr lang="en-AU" sz="2400" b="1" dirty="0" smtClean="0"/>
              <a:t>T</a:t>
            </a:r>
            <a:r>
              <a:rPr lang="en-AU" sz="2400" dirty="0" smtClean="0"/>
              <a:t>echnique; Name and Define</a:t>
            </a:r>
          </a:p>
          <a:p>
            <a:r>
              <a:rPr lang="en-AU" sz="2400" b="1" dirty="0" smtClean="0"/>
              <a:t>E</a:t>
            </a:r>
            <a:r>
              <a:rPr lang="en-AU" sz="2400" dirty="0" smtClean="0"/>
              <a:t>xample; Describe</a:t>
            </a:r>
          </a:p>
          <a:p>
            <a:r>
              <a:rPr lang="en-AU" sz="2400" b="1" dirty="0" smtClean="0"/>
              <a:t>E</a:t>
            </a:r>
            <a:r>
              <a:rPr lang="en-AU" sz="2400" dirty="0" smtClean="0"/>
              <a:t>xplain; Analyse – Evaluate</a:t>
            </a:r>
          </a:p>
          <a:p>
            <a:pPr marL="0" indent="0">
              <a:buNone/>
            </a:pPr>
            <a:r>
              <a:rPr lang="en-AU" sz="2400" dirty="0"/>
              <a:t> </a:t>
            </a:r>
            <a:r>
              <a:rPr lang="en-AU" sz="2400" dirty="0" smtClean="0"/>
              <a:t>    </a:t>
            </a:r>
            <a:r>
              <a:rPr lang="en-AU" sz="2400" i="1" dirty="0" smtClean="0"/>
              <a:t>or</a:t>
            </a:r>
            <a:endParaRPr lang="en-AU" sz="2400" dirty="0" smtClean="0"/>
          </a:p>
          <a:p>
            <a:r>
              <a:rPr lang="en-AU" sz="2400" b="1" dirty="0" smtClean="0"/>
              <a:t>A</a:t>
            </a:r>
            <a:r>
              <a:rPr lang="en-AU" sz="2400" dirty="0" smtClean="0"/>
              <a:t>nalyse; Analyse – Evaluate</a:t>
            </a:r>
          </a:p>
          <a:p>
            <a:r>
              <a:rPr lang="en-AU" sz="2400" b="1" dirty="0" smtClean="0"/>
              <a:t>L</a:t>
            </a:r>
            <a:r>
              <a:rPr lang="en-AU" sz="2400" dirty="0" smtClean="0"/>
              <a:t>ink; Analyse</a:t>
            </a:r>
            <a:endParaRPr lang="en-A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312368" cy="276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864096"/>
          </a:xfrm>
        </p:spPr>
        <p:txBody>
          <a:bodyPr>
            <a:normAutofit/>
          </a:bodyPr>
          <a:lstStyle/>
          <a:p>
            <a:r>
              <a:rPr lang="en-AU" b="1" dirty="0" smtClean="0"/>
              <a:t>What is ALARM?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AU" sz="4000" b="1" dirty="0" smtClean="0">
                <a:solidFill>
                  <a:schemeClr val="tx2"/>
                </a:solidFill>
              </a:rPr>
              <a:t>A</a:t>
            </a:r>
          </a:p>
          <a:p>
            <a:r>
              <a:rPr lang="en-AU" sz="4000" b="1" dirty="0" smtClean="0">
                <a:solidFill>
                  <a:schemeClr val="tx2"/>
                </a:solidFill>
              </a:rPr>
              <a:t>L</a:t>
            </a:r>
            <a:r>
              <a:rPr lang="en-AU" sz="4000" dirty="0" smtClean="0"/>
              <a:t>earning</a:t>
            </a:r>
          </a:p>
          <a:p>
            <a:r>
              <a:rPr lang="en-AU" sz="4000" b="1" dirty="0" smtClean="0">
                <a:solidFill>
                  <a:schemeClr val="tx2"/>
                </a:solidFill>
              </a:rPr>
              <a:t>A</a:t>
            </a:r>
            <a:r>
              <a:rPr lang="en-AU" sz="4000" dirty="0" smtClean="0"/>
              <a:t>nd</a:t>
            </a:r>
          </a:p>
          <a:p>
            <a:r>
              <a:rPr lang="en-AU" sz="4000" b="1" dirty="0" smtClean="0">
                <a:solidFill>
                  <a:schemeClr val="tx2"/>
                </a:solidFill>
              </a:rPr>
              <a:t>R</a:t>
            </a:r>
            <a:r>
              <a:rPr lang="en-AU" sz="4000" dirty="0" smtClean="0"/>
              <a:t>esponding</a:t>
            </a:r>
          </a:p>
          <a:p>
            <a:r>
              <a:rPr lang="en-AU" sz="4000" b="1" dirty="0" smtClean="0">
                <a:solidFill>
                  <a:schemeClr val="tx2"/>
                </a:solidFill>
              </a:rPr>
              <a:t>M</a:t>
            </a:r>
            <a:r>
              <a:rPr lang="en-AU" sz="4000" dirty="0" smtClean="0"/>
              <a:t>atrix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40" y="2852936"/>
            <a:ext cx="2556863" cy="298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/>
          </a:bodyPr>
          <a:lstStyle/>
          <a:p>
            <a:r>
              <a:rPr lang="en-AU" b="1" dirty="0" smtClean="0"/>
              <a:t>So what is a matrix?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/>
          </a:bodyPr>
          <a:lstStyle/>
          <a:p>
            <a:r>
              <a:rPr lang="en-AU" sz="2800" i="1" dirty="0" smtClean="0"/>
              <a:t>It is simply an organisational structure system.</a:t>
            </a:r>
          </a:p>
          <a:p>
            <a:pPr marL="0" indent="0">
              <a:buNone/>
            </a:pPr>
            <a:endParaRPr lang="en-AU" i="1" dirty="0" smtClean="0"/>
          </a:p>
          <a:p>
            <a:pPr marL="0" indent="0">
              <a:buNone/>
            </a:pPr>
            <a:endParaRPr lang="en-A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7211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864095"/>
          </a:xfrm>
        </p:spPr>
        <p:txBody>
          <a:bodyPr/>
          <a:lstStyle/>
          <a:p>
            <a:r>
              <a:rPr lang="en-AU" b="1" dirty="0" smtClean="0"/>
              <a:t>What is ALARM?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528392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Alarm</a:t>
            </a:r>
            <a:r>
              <a:rPr lang="en-AU" sz="2400" dirty="0" smtClean="0"/>
              <a:t> is an approach that teaches students to learn the content of their courses at the levels required by the HSC question verbs; </a:t>
            </a:r>
            <a:r>
              <a:rPr lang="en-AU" sz="2400" i="1" dirty="0" smtClean="0"/>
              <a:t>describe, explain, </a:t>
            </a:r>
            <a:r>
              <a:rPr lang="en-AU" sz="2400" dirty="0" smtClean="0"/>
              <a:t>as they measure learning in very specific ways.</a:t>
            </a:r>
          </a:p>
          <a:p>
            <a:r>
              <a:rPr lang="en-AU" sz="2400" dirty="0" smtClean="0">
                <a:solidFill>
                  <a:schemeClr val="tx2"/>
                </a:solidFill>
              </a:rPr>
              <a:t>Learning</a:t>
            </a:r>
            <a:r>
              <a:rPr lang="en-AU" sz="2400" dirty="0" smtClean="0"/>
              <a:t> and </a:t>
            </a:r>
            <a:r>
              <a:rPr lang="en-AU" sz="2400" dirty="0" smtClean="0">
                <a:solidFill>
                  <a:schemeClr val="tx2"/>
                </a:solidFill>
              </a:rPr>
              <a:t>Responding</a:t>
            </a:r>
            <a:r>
              <a:rPr lang="en-AU" sz="2400" dirty="0" smtClean="0"/>
              <a:t> are two of the most important skills you will gain while you are at Wyndham. You do it in </a:t>
            </a:r>
            <a:r>
              <a:rPr lang="en-AU" sz="2400" dirty="0" smtClean="0">
                <a:solidFill>
                  <a:schemeClr val="tx2"/>
                </a:solidFill>
              </a:rPr>
              <a:t>EVERY</a:t>
            </a:r>
            <a:r>
              <a:rPr lang="en-AU" sz="2400" dirty="0" smtClean="0"/>
              <a:t> subject and </a:t>
            </a:r>
            <a:r>
              <a:rPr lang="en-AU" sz="2400" dirty="0" smtClean="0">
                <a:solidFill>
                  <a:schemeClr val="tx2"/>
                </a:solidFill>
              </a:rPr>
              <a:t>EVERY</a:t>
            </a:r>
            <a:r>
              <a:rPr lang="en-AU" sz="2400" dirty="0" smtClean="0"/>
              <a:t> task.</a:t>
            </a:r>
            <a:endParaRPr lang="en-A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18" y="6206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720079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What can I gain from ALARM?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2816"/>
            <a:ext cx="7315200" cy="4536545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An understanding of the hierarchy of learning and responding skills.</a:t>
            </a:r>
          </a:p>
          <a:p>
            <a:pPr marL="0" indent="0">
              <a:buNone/>
            </a:pPr>
            <a:r>
              <a:rPr lang="en-AU" sz="2400" b="1" i="1" dirty="0" smtClean="0">
                <a:solidFill>
                  <a:schemeClr val="tx2"/>
                </a:solidFill>
              </a:rPr>
              <a:t>From</a:t>
            </a:r>
          </a:p>
          <a:p>
            <a:pPr>
              <a:buFont typeface="Arial" charset="0"/>
              <a:buChar char="•"/>
            </a:pPr>
            <a:r>
              <a:rPr lang="en-AU" sz="2400" dirty="0" smtClean="0"/>
              <a:t>Identifying and describing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2400" b="1" i="1" dirty="0" smtClean="0">
                <a:solidFill>
                  <a:schemeClr val="tx2"/>
                </a:solidFill>
              </a:rPr>
              <a:t>through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i="1" dirty="0" smtClean="0">
                <a:solidFill>
                  <a:schemeClr val="tx2"/>
                </a:solidFill>
              </a:rPr>
              <a:t>To</a:t>
            </a:r>
          </a:p>
          <a:p>
            <a:pPr>
              <a:buFont typeface="Arial" charset="0"/>
              <a:buChar char="•"/>
            </a:pPr>
            <a:r>
              <a:rPr lang="en-AU" sz="2400" dirty="0" smtClean="0"/>
              <a:t>The evaluation and appreciation of that understanding.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664296" cy="282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864095"/>
          </a:xfrm>
        </p:spPr>
        <p:txBody>
          <a:bodyPr/>
          <a:lstStyle/>
          <a:p>
            <a:r>
              <a:rPr lang="en-AU" b="1" dirty="0" smtClean="0"/>
              <a:t>How effective is it?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789040"/>
            <a:ext cx="7315200" cy="288032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Almost every subject in the HSC contains a written exam.</a:t>
            </a:r>
          </a:p>
          <a:p>
            <a:r>
              <a:rPr lang="en-AU" sz="2400" dirty="0" smtClean="0"/>
              <a:t>These exams ask different types of questions which require students to demonstrate not only what they know, but to apply that knowledge in a number of different ways.</a:t>
            </a:r>
            <a:endParaRPr lang="en-A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351391" cy="18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5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1080119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How does this apply to questions?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789040"/>
            <a:ext cx="8568952" cy="2952328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ALARM</a:t>
            </a:r>
            <a:r>
              <a:rPr lang="en-AU" sz="2400" dirty="0" smtClean="0"/>
              <a:t> teaches students how questions work.</a:t>
            </a:r>
          </a:p>
          <a:p>
            <a:r>
              <a:rPr lang="en-AU" sz="2400" dirty="0" smtClean="0"/>
              <a:t>This is important because not all questions require the same level of understanding or the same level of response.</a:t>
            </a:r>
          </a:p>
          <a:p>
            <a:r>
              <a:rPr lang="en-AU" sz="2400" dirty="0" smtClean="0"/>
              <a:t>To be effective in an exam, students need to know what level and type of response is required as well as the content.</a:t>
            </a:r>
            <a:endParaRPr lang="en-A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2857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8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1"/>
            <a:ext cx="7315200" cy="792087"/>
          </a:xfrm>
        </p:spPr>
        <p:txBody>
          <a:bodyPr/>
          <a:lstStyle/>
          <a:p>
            <a:r>
              <a:rPr lang="en-AU" b="1" dirty="0" smtClean="0"/>
              <a:t>Types of questions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3"/>
            <a:ext cx="7762056" cy="4032488"/>
          </a:xfrm>
        </p:spPr>
        <p:txBody>
          <a:bodyPr>
            <a:noAutofit/>
          </a:bodyPr>
          <a:lstStyle/>
          <a:p>
            <a:r>
              <a:rPr lang="en-AU" sz="2800" dirty="0" smtClean="0"/>
              <a:t> Name and define</a:t>
            </a:r>
          </a:p>
          <a:p>
            <a:r>
              <a:rPr lang="en-AU" sz="2800" dirty="0" smtClean="0"/>
              <a:t> Describe</a:t>
            </a:r>
          </a:p>
          <a:p>
            <a:r>
              <a:rPr lang="en-AU" sz="2800" dirty="0" smtClean="0"/>
              <a:t> Explain</a:t>
            </a:r>
          </a:p>
          <a:p>
            <a:r>
              <a:rPr lang="en-AU" sz="2800" dirty="0" smtClean="0"/>
              <a:t> Analyse</a:t>
            </a:r>
          </a:p>
          <a:p>
            <a:r>
              <a:rPr lang="en-AU" sz="2800" dirty="0" smtClean="0"/>
              <a:t> Critically analyse</a:t>
            </a:r>
          </a:p>
          <a:p>
            <a:r>
              <a:rPr lang="en-AU" sz="2800" dirty="0" smtClean="0"/>
              <a:t> Evaluate</a:t>
            </a:r>
          </a:p>
          <a:p>
            <a:pPr marL="0" indent="0">
              <a:buNone/>
            </a:pPr>
            <a:r>
              <a:rPr lang="en-AU" sz="2800" dirty="0" smtClean="0"/>
              <a:t>Level 1 (Name &amp; Define) is the simplest and level 6 (evaluate) is the most demanding.</a:t>
            </a:r>
            <a:endParaRPr lang="en-A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20" y="2662267"/>
            <a:ext cx="1815051" cy="21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940152" y="35074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2662267"/>
            <a:ext cx="1815051" cy="21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ALARM in ENGLISH ADVANCED &amp; STANDARD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162802"/>
              </p:ext>
            </p:extLst>
          </p:nvPr>
        </p:nvGraphicFramePr>
        <p:xfrm>
          <a:off x="467544" y="2204864"/>
          <a:ext cx="8352928" cy="4416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908"/>
                <a:gridCol w="3131167"/>
                <a:gridCol w="3907853"/>
              </a:tblGrid>
              <a:tr h="1279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A.L.A.R.M. 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Words that direct you</a:t>
                      </a:r>
                      <a:endParaRPr lang="en-A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Words/terms to use when responding </a:t>
                      </a:r>
                      <a:endParaRPr lang="en-A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Name and define</a:t>
                      </a:r>
                      <a:endParaRPr lang="en-A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Identify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What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Select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2400" dirty="0">
                          <a:effectLst/>
                        </a:rPr>
                        <a:t>Outline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Techniques </a:t>
                      </a:r>
                      <a:r>
                        <a:rPr lang="en-AU" sz="2400" dirty="0" err="1" smtClean="0">
                          <a:effectLst/>
                        </a:rPr>
                        <a:t>eg</a:t>
                      </a:r>
                      <a:r>
                        <a:rPr lang="en-AU" sz="2400" dirty="0" smtClean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Simile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Personification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Repetition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Dialogue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Camera angle</a:t>
                      </a:r>
                      <a:endParaRPr lang="en-A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 </a:t>
                      </a:r>
                      <a:endParaRPr lang="en-A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4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592</TotalTime>
  <Words>545</Words>
  <Application>Microsoft Office PowerPoint</Application>
  <PresentationFormat>On-screen Show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Perspective</vt:lpstr>
      <vt:lpstr>ALARM</vt:lpstr>
      <vt:lpstr>What is ALARM?</vt:lpstr>
      <vt:lpstr>So what is a matrix?</vt:lpstr>
      <vt:lpstr>What is ALARM?</vt:lpstr>
      <vt:lpstr>What can I gain from ALARM?</vt:lpstr>
      <vt:lpstr>How effective is it?</vt:lpstr>
      <vt:lpstr>How does this apply to questions?</vt:lpstr>
      <vt:lpstr>Types of questions</vt:lpstr>
      <vt:lpstr>ALARM in ENGLISH ADVANCED &amp; STANDARD</vt:lpstr>
      <vt:lpstr>Describe</vt:lpstr>
      <vt:lpstr>Explain</vt:lpstr>
      <vt:lpstr>Analyse</vt:lpstr>
      <vt:lpstr>Critically Analyse</vt:lpstr>
      <vt:lpstr>Evaluate</vt:lpstr>
      <vt:lpstr>Exercise</vt:lpstr>
      <vt:lpstr>Where does STEAL/STEEL and other acronyms used in different subjects fit in?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ALARM</dc:title>
  <dc:creator>Windows User</dc:creator>
  <cp:lastModifiedBy>Windows User</cp:lastModifiedBy>
  <cp:revision>42</cp:revision>
  <dcterms:created xsi:type="dcterms:W3CDTF">2014-02-25T22:17:10Z</dcterms:created>
  <dcterms:modified xsi:type="dcterms:W3CDTF">2014-03-09T20:48:04Z</dcterms:modified>
</cp:coreProperties>
</file>