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5" r:id="rId6"/>
    <p:sldId id="276" r:id="rId7"/>
    <p:sldId id="260" r:id="rId8"/>
    <p:sldId id="261" r:id="rId9"/>
    <p:sldId id="262" r:id="rId10"/>
    <p:sldId id="268" r:id="rId11"/>
    <p:sldId id="263" r:id="rId12"/>
    <p:sldId id="264" r:id="rId13"/>
    <p:sldId id="265" r:id="rId14"/>
    <p:sldId id="266" r:id="rId15"/>
    <p:sldId id="267" r:id="rId16"/>
    <p:sldId id="269" r:id="rId17"/>
    <p:sldId id="270" r:id="rId18"/>
    <p:sldId id="271" r:id="rId19"/>
    <p:sldId id="272" r:id="rId20"/>
    <p:sldId id="273" r:id="rId21"/>
    <p:sldId id="274" r:id="rId22"/>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8" name="Footer Placeholder 7"/>
          <p:cNvSpPr>
            <a:spLocks noGrp="1"/>
          </p:cNvSpPr>
          <p:nvPr>
            <p:ph type="ftr" sz="quarter" idx="11"/>
          </p:nvPr>
        </p:nvSpPr>
        <p:spPr/>
        <p:txBody>
          <a:bodyPr/>
          <a:lstStyle>
            <a:extLst/>
          </a:lstStyle>
          <a:p>
            <a:endParaRPr lang="en-AU" dirty="0"/>
          </a:p>
        </p:txBody>
      </p:sp>
      <p:sp>
        <p:nvSpPr>
          <p:cNvPr id="11" name="Slide Number Placeholder 10"/>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8" name="Footer Placeholder 7"/>
          <p:cNvSpPr>
            <a:spLocks noGrp="1"/>
          </p:cNvSpPr>
          <p:nvPr>
            <p:ph type="ftr" sz="quarter" idx="11"/>
          </p:nvPr>
        </p:nvSpPr>
        <p:spPr/>
        <p:txBody>
          <a:bodyPr/>
          <a:lstStyle>
            <a:extLst/>
          </a:lstStyle>
          <a:p>
            <a:endParaRPr lang="en-AU" dirty="0"/>
          </a:p>
        </p:txBody>
      </p:sp>
      <p:sp>
        <p:nvSpPr>
          <p:cNvPr id="9" name="Slide Number Placeholder 8"/>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4" name="Footer Placeholder 3"/>
          <p:cNvSpPr>
            <a:spLocks noGrp="1"/>
          </p:cNvSpPr>
          <p:nvPr>
            <p:ph type="ftr" sz="quarter" idx="11"/>
          </p:nvPr>
        </p:nvSpPr>
        <p:spPr/>
        <p:txBody>
          <a:bodyPr/>
          <a:lstStyle>
            <a:extLst/>
          </a:lstStyle>
          <a:p>
            <a:endParaRPr lang="en-AU" dirty="0"/>
          </a:p>
        </p:txBody>
      </p:sp>
      <p:sp>
        <p:nvSpPr>
          <p:cNvPr id="5" name="Slide Number Placeholder 4"/>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3" name="Footer Placeholder 2"/>
          <p:cNvSpPr>
            <a:spLocks noGrp="1"/>
          </p:cNvSpPr>
          <p:nvPr>
            <p:ph type="ftr" sz="quarter" idx="11"/>
          </p:nvPr>
        </p:nvSpPr>
        <p:spPr/>
        <p:txBody>
          <a:bodyPr/>
          <a:lstStyle>
            <a:extLst/>
          </a:lstStyle>
          <a:p>
            <a:endParaRPr lang="en-AU" dirty="0"/>
          </a:p>
        </p:txBody>
      </p:sp>
      <p:sp>
        <p:nvSpPr>
          <p:cNvPr id="4" name="Slide Number Placeholder 3"/>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8E7E7551-1751-4EE5-8D84-1D283A30978A}"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47FCEB-F90C-46D8-9C2E-9953DE64269C}" type="datetimeFigureOut">
              <a:rPr lang="en-AU" smtClean="0"/>
              <a:t>15/07/2014</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8E7E7551-1751-4EE5-8D84-1D283A30978A}" type="slidenum">
              <a:rPr lang="en-AU" smtClean="0"/>
              <a:t>‹#›</a:t>
            </a:fld>
            <a:endParaRPr lang="en-AU"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E47FCEB-F90C-46D8-9C2E-9953DE64269C}" type="datetimeFigureOut">
              <a:rPr lang="en-AU" smtClean="0"/>
              <a:t>15/07/2014</a:t>
            </a:fld>
            <a:endParaRPr lang="en-AU"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AU"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E7E7551-1751-4EE5-8D84-1D283A30978A}"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8000" b="1" dirty="0" smtClean="0"/>
              <a:t>ALARM</a:t>
            </a:r>
            <a:endParaRPr lang="en-AU" sz="8000" b="1" dirty="0"/>
          </a:p>
        </p:txBody>
      </p:sp>
      <p:sp>
        <p:nvSpPr>
          <p:cNvPr id="3" name="Subtitle 2"/>
          <p:cNvSpPr>
            <a:spLocks noGrp="1"/>
          </p:cNvSpPr>
          <p:nvPr>
            <p:ph type="subTitle" idx="1"/>
          </p:nvPr>
        </p:nvSpPr>
        <p:spPr/>
        <p:txBody>
          <a:bodyPr>
            <a:normAutofit lnSpcReduction="10000"/>
          </a:bodyPr>
          <a:lstStyle/>
          <a:p>
            <a:r>
              <a:rPr lang="en-AU" b="1" dirty="0" smtClean="0"/>
              <a:t>Presentation for staff</a:t>
            </a:r>
          </a:p>
          <a:p>
            <a:r>
              <a:rPr lang="en-AU" b="1" dirty="0" smtClean="0"/>
              <a:t>Industrial Technology, CAFS, Construction, Design &amp; Technology, Food Technology</a:t>
            </a:r>
            <a:endParaRPr lang="en-AU" b="1" dirty="0"/>
          </a:p>
        </p:txBody>
      </p:sp>
    </p:spTree>
    <p:extLst>
      <p:ext uri="{BB962C8B-B14F-4D97-AF65-F5344CB8AC3E}">
        <p14:creationId xmlns:p14="http://schemas.microsoft.com/office/powerpoint/2010/main" val="3858218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Words/phrases to use when responding</a:t>
            </a:r>
            <a:endParaRPr lang="en-AU" dirty="0"/>
          </a:p>
        </p:txBody>
      </p:sp>
      <p:sp>
        <p:nvSpPr>
          <p:cNvPr id="3" name="Content Placeholder 2"/>
          <p:cNvSpPr>
            <a:spLocks noGrp="1"/>
          </p:cNvSpPr>
          <p:nvPr>
            <p:ph idx="1"/>
          </p:nvPr>
        </p:nvSpPr>
        <p:spPr>
          <a:xfrm>
            <a:off x="502920" y="1124744"/>
            <a:ext cx="8183880" cy="3593560"/>
          </a:xfrm>
        </p:spPr>
        <p:txBody>
          <a:bodyPr/>
          <a:lstStyle/>
          <a:p>
            <a:r>
              <a:rPr lang="en-AU" dirty="0" smtClean="0"/>
              <a:t>This links to the concept/question…</a:t>
            </a:r>
          </a:p>
          <a:p>
            <a:r>
              <a:rPr lang="en-AU" dirty="0" smtClean="0"/>
              <a:t>Shows the relevance of quote….</a:t>
            </a:r>
          </a:p>
          <a:p>
            <a:r>
              <a:rPr lang="en-AU" dirty="0" smtClean="0"/>
              <a:t>Demonstrates….</a:t>
            </a:r>
          </a:p>
          <a:p>
            <a:r>
              <a:rPr lang="en-AU" dirty="0" smtClean="0"/>
              <a:t>significant/important….</a:t>
            </a:r>
          </a:p>
          <a:p>
            <a:r>
              <a:rPr lang="en-AU" dirty="0" smtClean="0"/>
              <a:t>Shows function of……</a:t>
            </a:r>
          </a:p>
          <a:p>
            <a:endParaRPr lang="en-AU" dirty="0"/>
          </a:p>
        </p:txBody>
      </p:sp>
    </p:spTree>
    <p:extLst>
      <p:ext uri="{BB962C8B-B14F-4D97-AF65-F5344CB8AC3E}">
        <p14:creationId xmlns:p14="http://schemas.microsoft.com/office/powerpoint/2010/main" val="369676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a:t>
            </a:r>
            <a:endParaRPr lang="en-AU" dirty="0"/>
          </a:p>
        </p:txBody>
      </p:sp>
      <p:sp>
        <p:nvSpPr>
          <p:cNvPr id="3" name="Content Placeholder 2"/>
          <p:cNvSpPr>
            <a:spLocks noGrp="1"/>
          </p:cNvSpPr>
          <p:nvPr>
            <p:ph idx="1"/>
          </p:nvPr>
        </p:nvSpPr>
        <p:spPr>
          <a:xfrm>
            <a:off x="502920" y="530352"/>
            <a:ext cx="8183880" cy="4626840"/>
          </a:xfrm>
        </p:spPr>
        <p:txBody>
          <a:bodyPr>
            <a:normAutofit fontScale="92500" lnSpcReduction="10000"/>
          </a:bodyPr>
          <a:lstStyle/>
          <a:p>
            <a:r>
              <a:rPr lang="en-AU" dirty="0" smtClean="0"/>
              <a:t>BOS definition: Make a judgement of value, quality, outcomes, results or size.</a:t>
            </a:r>
          </a:p>
          <a:p>
            <a:endParaRPr lang="en-AU" dirty="0" smtClean="0"/>
          </a:p>
          <a:p>
            <a:r>
              <a:rPr lang="en-AU" dirty="0" smtClean="0"/>
              <a:t>To estimate or judge the value, character of; evaluate. </a:t>
            </a:r>
            <a:r>
              <a:rPr lang="en-AU" sz="2200" b="1" dirty="0" smtClean="0"/>
              <a:t>Dictionary.com</a:t>
            </a:r>
          </a:p>
          <a:p>
            <a:endParaRPr lang="en-AU" dirty="0" smtClean="0"/>
          </a:p>
          <a:p>
            <a:pPr marL="0" indent="0">
              <a:buNone/>
            </a:pPr>
            <a:r>
              <a:rPr lang="en-AU" dirty="0" smtClean="0"/>
              <a:t>In this case for this part of the response, the verb is essentially drawing the student to respond at a high level of interpretation of the papers required understanding – </a:t>
            </a:r>
            <a:r>
              <a:rPr lang="en-AU" i="1" dirty="0" smtClean="0"/>
              <a:t>‘Evaluate’ </a:t>
            </a:r>
            <a:r>
              <a:rPr lang="en-AU" dirty="0" smtClean="0"/>
              <a:t>represents the highest order which is reflected also in the mark value. </a:t>
            </a:r>
            <a:endParaRPr lang="en-AU" dirty="0"/>
          </a:p>
        </p:txBody>
      </p:sp>
      <p:pic>
        <p:nvPicPr>
          <p:cNvPr id="3074" name="Picture 2" descr="C:\Users\jewingjarvie\Desktop\images\asses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869160"/>
            <a:ext cx="30861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96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Decoding is the key</a:t>
            </a:r>
            <a:endParaRPr lang="en-AU" dirty="0"/>
          </a:p>
        </p:txBody>
      </p:sp>
      <p:sp>
        <p:nvSpPr>
          <p:cNvPr id="3" name="Content Placeholder 2"/>
          <p:cNvSpPr>
            <a:spLocks noGrp="1"/>
          </p:cNvSpPr>
          <p:nvPr>
            <p:ph idx="1"/>
          </p:nvPr>
        </p:nvSpPr>
        <p:spPr/>
        <p:txBody>
          <a:bodyPr/>
          <a:lstStyle/>
          <a:p>
            <a:r>
              <a:rPr lang="en-AU" dirty="0" smtClean="0"/>
              <a:t>A correct analysis of how the verb (along with the syllabus metalanguage) is directing the student to respond is essential to completing their answer completely and thoroughly.</a:t>
            </a:r>
            <a:endParaRPr lang="en-AU" dirty="0"/>
          </a:p>
        </p:txBody>
      </p:sp>
      <p:pic>
        <p:nvPicPr>
          <p:cNvPr id="4098" name="Picture 2" descr="C:\Users\jewingjarvie\Desktop\images\de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996952"/>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3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Technology</a:t>
            </a:r>
            <a:endParaRPr lang="en-AU" dirty="0"/>
          </a:p>
        </p:txBody>
      </p:sp>
      <p:sp>
        <p:nvSpPr>
          <p:cNvPr id="3" name="Content Placeholder 2"/>
          <p:cNvSpPr>
            <a:spLocks noGrp="1"/>
          </p:cNvSpPr>
          <p:nvPr>
            <p:ph idx="1"/>
          </p:nvPr>
        </p:nvSpPr>
        <p:spPr/>
        <p:txBody>
          <a:bodyPr/>
          <a:lstStyle/>
          <a:p>
            <a:r>
              <a:rPr lang="en-AU" dirty="0" smtClean="0"/>
              <a:t>Taken from 2013 HSC Examination paper Section III</a:t>
            </a:r>
          </a:p>
          <a:p>
            <a:pPr marL="0" indent="0">
              <a:buNone/>
            </a:pPr>
            <a:endParaRPr lang="en-AU" dirty="0" smtClean="0"/>
          </a:p>
          <a:p>
            <a:pPr marL="0" indent="0">
              <a:buNone/>
            </a:pPr>
            <a:r>
              <a:rPr lang="en-AU" b="1" dirty="0" smtClean="0"/>
              <a:t>Question 28 (2 marks)</a:t>
            </a:r>
          </a:p>
          <a:p>
            <a:pPr marL="0" indent="0">
              <a:buNone/>
            </a:pPr>
            <a:endParaRPr lang="en-AU" b="1" dirty="0" smtClean="0"/>
          </a:p>
          <a:p>
            <a:pPr marL="0" indent="0">
              <a:buNone/>
            </a:pPr>
            <a:r>
              <a:rPr lang="en-AU" dirty="0" smtClean="0">
                <a:solidFill>
                  <a:schemeClr val="accent1"/>
                </a:solidFill>
              </a:rPr>
              <a:t>(a) </a:t>
            </a:r>
            <a:r>
              <a:rPr lang="en-AU" dirty="0" smtClean="0"/>
              <a:t>Outline an emerging technology that you have investigated in ONE sector of the Australian food industry </a:t>
            </a:r>
            <a:r>
              <a:rPr lang="en-AU" b="1" dirty="0" smtClean="0"/>
              <a:t>(2)</a:t>
            </a:r>
          </a:p>
          <a:p>
            <a:endParaRPr lang="en-AU" dirty="0"/>
          </a:p>
        </p:txBody>
      </p:sp>
      <p:pic>
        <p:nvPicPr>
          <p:cNvPr id="5122" name="Picture 2" descr="C:\Users\jewingjarvie\Desktop\images\food t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509120"/>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104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805264"/>
            <a:ext cx="8183880" cy="576064"/>
          </a:xfrm>
        </p:spPr>
        <p:txBody>
          <a:bodyPr>
            <a:normAutofit fontScale="90000"/>
          </a:bodyPr>
          <a:lstStyle/>
          <a:p>
            <a:r>
              <a:rPr lang="en-AU" dirty="0" smtClean="0"/>
              <a:t>Outline</a:t>
            </a:r>
            <a:endParaRPr lang="en-AU" dirty="0"/>
          </a:p>
        </p:txBody>
      </p:sp>
      <p:sp>
        <p:nvSpPr>
          <p:cNvPr id="3" name="Content Placeholder 2"/>
          <p:cNvSpPr>
            <a:spLocks noGrp="1"/>
          </p:cNvSpPr>
          <p:nvPr>
            <p:ph idx="1"/>
          </p:nvPr>
        </p:nvSpPr>
        <p:spPr>
          <a:xfrm>
            <a:off x="502920" y="530352"/>
            <a:ext cx="8183880" cy="4698848"/>
          </a:xfrm>
        </p:spPr>
        <p:txBody>
          <a:bodyPr>
            <a:normAutofit fontScale="77500" lnSpcReduction="20000"/>
          </a:bodyPr>
          <a:lstStyle/>
          <a:p>
            <a:r>
              <a:rPr lang="en-AU" dirty="0" smtClean="0"/>
              <a:t>This is a verb that simply requires the student to ‘</a:t>
            </a:r>
            <a:r>
              <a:rPr lang="en-AU" i="1" dirty="0" smtClean="0"/>
              <a:t>Name and Define’ </a:t>
            </a:r>
            <a:r>
              <a:rPr lang="en-AU" dirty="0" smtClean="0"/>
              <a:t>in their response and is reflected in the mark value.</a:t>
            </a:r>
          </a:p>
          <a:p>
            <a:pPr marL="0" indent="0">
              <a:buNone/>
            </a:pPr>
            <a:endParaRPr lang="en-AU" dirty="0" smtClean="0"/>
          </a:p>
          <a:p>
            <a:pPr>
              <a:buFont typeface="Arial" charset="0"/>
              <a:buChar char="•"/>
            </a:pPr>
            <a:r>
              <a:rPr lang="en-AU" dirty="0" smtClean="0"/>
              <a:t>BOS definition: Sketch in general terms; indicate the main features of.</a:t>
            </a:r>
          </a:p>
          <a:p>
            <a:pPr>
              <a:buFont typeface="Arial" charset="0"/>
              <a:buChar char="•"/>
            </a:pPr>
            <a:r>
              <a:rPr lang="en-AU" dirty="0" smtClean="0"/>
              <a:t>A general sketch, account or report, indicating only the main features, as of a book, subject or project. </a:t>
            </a:r>
            <a:r>
              <a:rPr lang="en-AU" sz="2300" b="1" dirty="0" smtClean="0"/>
              <a:t>Dictionary.com</a:t>
            </a:r>
          </a:p>
          <a:p>
            <a:pPr marL="0" indent="0">
              <a:buNone/>
            </a:pPr>
            <a:endParaRPr lang="en-AU" dirty="0" smtClean="0"/>
          </a:p>
          <a:p>
            <a:pPr marL="0" indent="0">
              <a:buNone/>
            </a:pPr>
            <a:endParaRPr lang="en-AU" dirty="0" smtClean="0"/>
          </a:p>
          <a:p>
            <a:pPr marL="0" indent="0">
              <a:buNone/>
            </a:pPr>
            <a:r>
              <a:rPr lang="en-AU" dirty="0" smtClean="0"/>
              <a:t>One of the prime concerns in the examination situation is for students to recognise that simpler verbs with less higher order requirements require less time to complete and should form part of their understanding of time management.</a:t>
            </a:r>
            <a:endParaRPr lang="en-AU" dirty="0"/>
          </a:p>
        </p:txBody>
      </p:sp>
    </p:spTree>
    <p:extLst>
      <p:ext uri="{BB962C8B-B14F-4D97-AF65-F5344CB8AC3E}">
        <p14:creationId xmlns:p14="http://schemas.microsoft.com/office/powerpoint/2010/main" val="3771963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CAFS</a:t>
            </a:r>
            <a:endParaRPr lang="en-AU" dirty="0"/>
          </a:p>
        </p:txBody>
      </p:sp>
      <p:sp>
        <p:nvSpPr>
          <p:cNvPr id="3" name="Content Placeholder 2"/>
          <p:cNvSpPr>
            <a:spLocks noGrp="1"/>
          </p:cNvSpPr>
          <p:nvPr>
            <p:ph idx="1"/>
          </p:nvPr>
        </p:nvSpPr>
        <p:spPr>
          <a:xfrm>
            <a:off x="502920" y="530352"/>
            <a:ext cx="8183880" cy="4306016"/>
          </a:xfrm>
        </p:spPr>
        <p:txBody>
          <a:bodyPr>
            <a:normAutofit fontScale="70000" lnSpcReduction="20000"/>
          </a:bodyPr>
          <a:lstStyle/>
          <a:p>
            <a:r>
              <a:rPr lang="en-AU" dirty="0" smtClean="0"/>
              <a:t>Question: </a:t>
            </a:r>
            <a:r>
              <a:rPr lang="en-AU" i="1" dirty="0" smtClean="0"/>
              <a:t>Discuss</a:t>
            </a:r>
            <a:r>
              <a:rPr lang="en-AU" dirty="0" smtClean="0"/>
              <a:t> the issues of concern between ONE group you have studied and the wider community.</a:t>
            </a:r>
          </a:p>
          <a:p>
            <a:endParaRPr lang="en-AU" dirty="0"/>
          </a:p>
          <a:p>
            <a:pPr marL="0" indent="0">
              <a:buNone/>
            </a:pPr>
            <a:r>
              <a:rPr lang="en-AU" b="1" i="1" dirty="0" smtClean="0"/>
              <a:t>‘Discuss’</a:t>
            </a:r>
          </a:p>
          <a:p>
            <a:pPr>
              <a:buFont typeface="Arial" charset="0"/>
              <a:buChar char="•"/>
            </a:pPr>
            <a:r>
              <a:rPr lang="en-AU" dirty="0" smtClean="0"/>
              <a:t>BOS definition: Identify issues and provide points for and/or against</a:t>
            </a:r>
          </a:p>
          <a:p>
            <a:pPr marL="0" indent="0">
              <a:buNone/>
            </a:pPr>
            <a:endParaRPr lang="en-AU" dirty="0" smtClean="0"/>
          </a:p>
          <a:p>
            <a:pPr>
              <a:buFont typeface="Arial" charset="0"/>
              <a:buChar char="•"/>
            </a:pPr>
            <a:r>
              <a:rPr lang="en-AU" dirty="0" smtClean="0"/>
              <a:t>To consider or examine by argument, comment; write about or talk over, especially to explore solutions; debate.</a:t>
            </a:r>
          </a:p>
          <a:p>
            <a:pPr marL="0" indent="0">
              <a:buNone/>
            </a:pPr>
            <a:r>
              <a:rPr lang="en-AU" dirty="0"/>
              <a:t> </a:t>
            </a:r>
            <a:r>
              <a:rPr lang="en-AU" dirty="0" smtClean="0"/>
              <a:t>  </a:t>
            </a:r>
            <a:r>
              <a:rPr lang="en-AU" sz="2600" b="1" dirty="0" smtClean="0"/>
              <a:t>Dictionary.com</a:t>
            </a:r>
          </a:p>
          <a:p>
            <a:pPr>
              <a:buFont typeface="Arial" charset="0"/>
              <a:buChar char="•"/>
            </a:pPr>
            <a:endParaRPr lang="en-AU" dirty="0" smtClean="0"/>
          </a:p>
          <a:p>
            <a:pPr marL="0" indent="0">
              <a:buNone/>
            </a:pPr>
            <a:r>
              <a:rPr lang="en-AU" dirty="0" smtClean="0"/>
              <a:t>This question draws the student into a situation where they are effectively required to compare and contrast which falls between analyse and critically analyse in the ALARM scale.</a:t>
            </a:r>
            <a:endParaRPr lang="en-AU" dirty="0"/>
          </a:p>
        </p:txBody>
      </p:sp>
      <p:pic>
        <p:nvPicPr>
          <p:cNvPr id="7170" name="Picture 2" descr="C:\Users\jewingjarvie\Desktop\images\discu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476328"/>
            <a:ext cx="2579559" cy="184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675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Synonyms and responses</a:t>
            </a:r>
            <a:endParaRPr lang="en-AU" dirty="0"/>
          </a:p>
        </p:txBody>
      </p:sp>
      <p:sp>
        <p:nvSpPr>
          <p:cNvPr id="3" name="Content Placeholder 2"/>
          <p:cNvSpPr>
            <a:spLocks noGrp="1"/>
          </p:cNvSpPr>
          <p:nvPr>
            <p:ph idx="1"/>
          </p:nvPr>
        </p:nvSpPr>
        <p:spPr>
          <a:xfrm>
            <a:off x="539552" y="764704"/>
            <a:ext cx="3898776" cy="4525963"/>
          </a:xfrm>
        </p:spPr>
        <p:txBody>
          <a:bodyPr>
            <a:normAutofit lnSpcReduction="10000"/>
          </a:bodyPr>
          <a:lstStyle/>
          <a:p>
            <a:r>
              <a:rPr lang="en-AU" dirty="0" smtClean="0"/>
              <a:t>Discuss   -  Represent</a:t>
            </a:r>
          </a:p>
          <a:p>
            <a:r>
              <a:rPr lang="en-AU" dirty="0" smtClean="0"/>
              <a:t>Comment on the significance</a:t>
            </a:r>
          </a:p>
          <a:p>
            <a:r>
              <a:rPr lang="en-AU" dirty="0" smtClean="0"/>
              <a:t>Explore the impact</a:t>
            </a:r>
          </a:p>
          <a:p>
            <a:r>
              <a:rPr lang="en-AU" dirty="0" smtClean="0"/>
              <a:t>Examine</a:t>
            </a:r>
          </a:p>
          <a:p>
            <a:r>
              <a:rPr lang="en-AU" dirty="0" smtClean="0"/>
              <a:t>Critique</a:t>
            </a:r>
          </a:p>
          <a:p>
            <a:r>
              <a:rPr lang="en-AU" dirty="0" smtClean="0"/>
              <a:t>Compare</a:t>
            </a:r>
          </a:p>
          <a:p>
            <a:r>
              <a:rPr lang="en-AU" dirty="0" smtClean="0"/>
              <a:t>Appreciate</a:t>
            </a:r>
          </a:p>
          <a:p>
            <a:endParaRPr lang="en-AU" dirty="0"/>
          </a:p>
        </p:txBody>
      </p:sp>
      <p:sp>
        <p:nvSpPr>
          <p:cNvPr id="4" name="TextBox 3"/>
          <p:cNvSpPr txBox="1"/>
          <p:nvPr/>
        </p:nvSpPr>
        <p:spPr>
          <a:xfrm>
            <a:off x="4860032" y="692696"/>
            <a:ext cx="3744416" cy="4401205"/>
          </a:xfrm>
          <a:prstGeom prst="rect">
            <a:avLst/>
          </a:prstGeom>
          <a:noFill/>
        </p:spPr>
        <p:txBody>
          <a:bodyPr wrap="square" rtlCol="0">
            <a:spAutoFit/>
          </a:bodyPr>
          <a:lstStyle/>
          <a:p>
            <a:r>
              <a:rPr lang="en-AU" sz="2800" dirty="0" smtClean="0"/>
              <a:t>Convincingly</a:t>
            </a:r>
          </a:p>
          <a:p>
            <a:r>
              <a:rPr lang="en-AU" sz="2800" dirty="0" smtClean="0"/>
              <a:t>Powerfully</a:t>
            </a:r>
          </a:p>
          <a:p>
            <a:r>
              <a:rPr lang="en-AU" sz="2800" dirty="0" smtClean="0"/>
              <a:t>Skilfully</a:t>
            </a:r>
          </a:p>
          <a:p>
            <a:r>
              <a:rPr lang="en-AU" sz="2800" dirty="0" smtClean="0"/>
              <a:t>Cleverly</a:t>
            </a:r>
          </a:p>
          <a:p>
            <a:r>
              <a:rPr lang="en-AU" sz="2800" dirty="0" smtClean="0"/>
              <a:t>Poorly</a:t>
            </a:r>
          </a:p>
          <a:p>
            <a:endParaRPr lang="en-AU" sz="2800" dirty="0" smtClean="0"/>
          </a:p>
          <a:p>
            <a:r>
              <a:rPr lang="en-AU" sz="2800" dirty="0" smtClean="0"/>
              <a:t>Positive or negative</a:t>
            </a:r>
          </a:p>
          <a:p>
            <a:r>
              <a:rPr lang="en-AU" sz="2800" dirty="0" smtClean="0"/>
              <a:t>Beneficial or not</a:t>
            </a:r>
          </a:p>
          <a:p>
            <a:r>
              <a:rPr lang="en-AU" sz="2800" dirty="0" smtClean="0"/>
              <a:t>Contrast and comparison</a:t>
            </a:r>
            <a:endParaRPr lang="en-AU" sz="2800" dirty="0"/>
          </a:p>
        </p:txBody>
      </p:sp>
    </p:spTree>
    <p:extLst>
      <p:ext uri="{BB962C8B-B14F-4D97-AF65-F5344CB8AC3E}">
        <p14:creationId xmlns:p14="http://schemas.microsoft.com/office/powerpoint/2010/main" val="3631768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45224"/>
            <a:ext cx="8183880" cy="864096"/>
          </a:xfrm>
        </p:spPr>
        <p:txBody>
          <a:bodyPr/>
          <a:lstStyle/>
          <a:p>
            <a:r>
              <a:rPr lang="en-AU" dirty="0" smtClean="0"/>
              <a:t>Construction</a:t>
            </a:r>
            <a:endParaRPr lang="en-AU" dirty="0"/>
          </a:p>
        </p:txBody>
      </p:sp>
      <p:sp>
        <p:nvSpPr>
          <p:cNvPr id="3" name="Content Placeholder 2"/>
          <p:cNvSpPr>
            <a:spLocks noGrp="1"/>
          </p:cNvSpPr>
          <p:nvPr>
            <p:ph idx="1"/>
          </p:nvPr>
        </p:nvSpPr>
        <p:spPr>
          <a:xfrm>
            <a:off x="502920" y="530352"/>
            <a:ext cx="8183880" cy="4914872"/>
          </a:xfrm>
        </p:spPr>
        <p:txBody>
          <a:bodyPr>
            <a:normAutofit fontScale="77500" lnSpcReduction="20000"/>
          </a:bodyPr>
          <a:lstStyle/>
          <a:p>
            <a:r>
              <a:rPr lang="en-AU" dirty="0" smtClean="0"/>
              <a:t>Taken from 2013 HSC Examination paper Section IV</a:t>
            </a:r>
          </a:p>
          <a:p>
            <a:pPr marL="0" indent="0">
              <a:buNone/>
            </a:pPr>
            <a:endParaRPr lang="en-AU" dirty="0" smtClean="0"/>
          </a:p>
          <a:p>
            <a:pPr marL="0" indent="0">
              <a:buNone/>
            </a:pPr>
            <a:r>
              <a:rPr lang="en-AU" b="1" dirty="0" smtClean="0"/>
              <a:t>Question 23 (15 marks)</a:t>
            </a:r>
          </a:p>
          <a:p>
            <a:pPr marL="0" indent="0">
              <a:buNone/>
            </a:pPr>
            <a:endParaRPr lang="en-AU" dirty="0"/>
          </a:p>
          <a:p>
            <a:pPr marL="0" indent="0">
              <a:buNone/>
            </a:pPr>
            <a:r>
              <a:rPr lang="en-AU" dirty="0" smtClean="0"/>
              <a:t>During an excavation on a construction site, a gas line explodes resulting in a number of workers being injured.</a:t>
            </a:r>
          </a:p>
          <a:p>
            <a:pPr marL="0" indent="0">
              <a:buNone/>
            </a:pPr>
            <a:endParaRPr lang="en-AU" dirty="0" smtClean="0"/>
          </a:p>
          <a:p>
            <a:pPr marL="514350" indent="-514350">
              <a:buAutoNum type="alphaLcParenBoth"/>
            </a:pPr>
            <a:r>
              <a:rPr lang="en-AU" dirty="0" smtClean="0"/>
              <a:t>Describe the emergency procedures to be followed in response to this critical incident. </a:t>
            </a:r>
            <a:r>
              <a:rPr lang="en-AU" b="1" dirty="0" smtClean="0"/>
              <a:t>(3)</a:t>
            </a:r>
          </a:p>
          <a:p>
            <a:pPr marL="514350" indent="-514350">
              <a:buAutoNum type="alphaLcParenBoth"/>
            </a:pPr>
            <a:r>
              <a:rPr lang="en-AU" dirty="0" smtClean="0"/>
              <a:t>What documentation and communication will be required by management after the immediate response to this critical incident? </a:t>
            </a:r>
            <a:r>
              <a:rPr lang="en-AU" b="1" dirty="0" smtClean="0"/>
              <a:t>(4)</a:t>
            </a:r>
          </a:p>
          <a:p>
            <a:pPr marL="514350" indent="-514350">
              <a:buAutoNum type="alphaLcParenBoth"/>
            </a:pPr>
            <a:r>
              <a:rPr lang="en-AU" dirty="0" smtClean="0"/>
              <a:t>Explain the risk management assessment process that should have been implemented to prevent the accident. </a:t>
            </a:r>
            <a:r>
              <a:rPr lang="en-AU" b="1" dirty="0" smtClean="0"/>
              <a:t>(8)</a:t>
            </a:r>
            <a:endParaRPr lang="en-AU" b="1" dirty="0"/>
          </a:p>
        </p:txBody>
      </p:sp>
      <p:pic>
        <p:nvPicPr>
          <p:cNvPr id="8194" name="Picture 2" descr="C:\Users\jewingjarvie\Desktop\images\constru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5085184"/>
            <a:ext cx="1993155" cy="130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23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Describe</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Describe – Provide </a:t>
            </a:r>
            <a:r>
              <a:rPr lang="en-AU" i="1" u="sng" dirty="0" smtClean="0"/>
              <a:t>characteristics</a:t>
            </a:r>
            <a:r>
              <a:rPr lang="en-AU" dirty="0" smtClean="0"/>
              <a:t> and features. (within this explanation lies a point that ALARM also tries to address with reference to vocabulary).</a:t>
            </a:r>
          </a:p>
          <a:p>
            <a:pPr marL="0" indent="0">
              <a:buNone/>
            </a:pPr>
            <a:endParaRPr lang="en-AU" dirty="0" smtClean="0"/>
          </a:p>
          <a:p>
            <a:r>
              <a:rPr lang="en-AU" dirty="0" smtClean="0"/>
              <a:t>Demonstrate understanding of</a:t>
            </a:r>
          </a:p>
          <a:p>
            <a:r>
              <a:rPr lang="en-AU" dirty="0" smtClean="0"/>
              <a:t>List features or attributes </a:t>
            </a:r>
          </a:p>
          <a:p>
            <a:r>
              <a:rPr lang="en-AU" dirty="0" smtClean="0"/>
              <a:t>Give</a:t>
            </a:r>
          </a:p>
          <a:p>
            <a:r>
              <a:rPr lang="en-AU" dirty="0" smtClean="0"/>
              <a:t>Present</a:t>
            </a:r>
          </a:p>
          <a:p>
            <a:pPr marL="0" indent="0">
              <a:buNone/>
            </a:pPr>
            <a:endParaRPr lang="en-AU" dirty="0" smtClean="0"/>
          </a:p>
          <a:p>
            <a:pPr marL="0" indent="0">
              <a:buNone/>
            </a:pPr>
            <a:r>
              <a:rPr lang="en-AU" dirty="0" smtClean="0"/>
              <a:t>‘What’ is classified as </a:t>
            </a:r>
            <a:r>
              <a:rPr lang="en-AU" i="1" dirty="0" smtClean="0"/>
              <a:t>‘Name &amp; Define’ </a:t>
            </a:r>
            <a:r>
              <a:rPr lang="en-AU" dirty="0" smtClean="0"/>
              <a:t>(level 1) and ‘Explain’ has been covered earlier.</a:t>
            </a:r>
          </a:p>
          <a:p>
            <a:endParaRPr lang="en-AU" dirty="0"/>
          </a:p>
        </p:txBody>
      </p:sp>
      <p:pic>
        <p:nvPicPr>
          <p:cNvPr id="9218" name="Picture 2" descr="C:\Users\jewingjarvie\Desktop\images\descri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725144"/>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556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3256"/>
            <a:ext cx="8183880" cy="648072"/>
          </a:xfrm>
        </p:spPr>
        <p:txBody>
          <a:bodyPr/>
          <a:lstStyle/>
          <a:p>
            <a:r>
              <a:rPr lang="en-AU" dirty="0" smtClean="0"/>
              <a:t>Design &amp; Technology</a:t>
            </a:r>
            <a:endParaRPr lang="en-AU" dirty="0"/>
          </a:p>
        </p:txBody>
      </p:sp>
      <p:sp>
        <p:nvSpPr>
          <p:cNvPr id="3" name="Content Placeholder 2"/>
          <p:cNvSpPr>
            <a:spLocks noGrp="1"/>
          </p:cNvSpPr>
          <p:nvPr>
            <p:ph idx="1"/>
          </p:nvPr>
        </p:nvSpPr>
        <p:spPr>
          <a:xfrm>
            <a:off x="502920" y="530352"/>
            <a:ext cx="8183880" cy="4842864"/>
          </a:xfrm>
        </p:spPr>
        <p:txBody>
          <a:bodyPr>
            <a:normAutofit fontScale="77500" lnSpcReduction="20000"/>
          </a:bodyPr>
          <a:lstStyle/>
          <a:p>
            <a:r>
              <a:rPr lang="en-AU" dirty="0" smtClean="0"/>
              <a:t>Taken from 2013 HSC Examination paper Section III</a:t>
            </a:r>
          </a:p>
          <a:p>
            <a:pPr marL="0" indent="0">
              <a:buNone/>
            </a:pPr>
            <a:endParaRPr lang="en-AU" dirty="0" smtClean="0"/>
          </a:p>
          <a:p>
            <a:r>
              <a:rPr lang="en-AU" b="1" dirty="0" smtClean="0"/>
              <a:t>Question 15 (15 marks)</a:t>
            </a:r>
          </a:p>
          <a:p>
            <a:endParaRPr lang="en-AU" b="1" dirty="0" smtClean="0"/>
          </a:p>
          <a:p>
            <a:pPr marL="514350" indent="-514350">
              <a:buAutoNum type="alphaLcParenBoth"/>
            </a:pPr>
            <a:r>
              <a:rPr lang="en-AU" dirty="0" smtClean="0"/>
              <a:t>Explain how new technologies are affecting Australian lifestyles </a:t>
            </a:r>
            <a:r>
              <a:rPr lang="en-AU" b="1" dirty="0" smtClean="0"/>
              <a:t>(6)</a:t>
            </a:r>
          </a:p>
          <a:p>
            <a:pPr marL="514350" indent="-514350">
              <a:buAutoNum type="alphaLcParenBoth"/>
            </a:pPr>
            <a:r>
              <a:rPr lang="en-AU" dirty="0" smtClean="0"/>
              <a:t>Analyse the relationship between emerging technologies, society and a designer’s vision in regard to the development of a new product, system or environment. </a:t>
            </a:r>
            <a:r>
              <a:rPr lang="en-AU" b="1" dirty="0" smtClean="0"/>
              <a:t>(9)</a:t>
            </a:r>
          </a:p>
          <a:p>
            <a:pPr marL="0" indent="0">
              <a:buNone/>
            </a:pPr>
            <a:endParaRPr lang="en-AU" dirty="0" smtClean="0"/>
          </a:p>
          <a:p>
            <a:pPr marL="0" indent="0">
              <a:buNone/>
            </a:pPr>
            <a:r>
              <a:rPr lang="en-AU" dirty="0" smtClean="0"/>
              <a:t>The structure of these responses does not allow for the student to simply, name or describe. It requires them to carefully structure and plan their responses and utilise the base acronyms employed within different subject areas (STEAL, PEAL etc.)</a:t>
            </a:r>
          </a:p>
          <a:p>
            <a:endParaRPr lang="en-AU" dirty="0"/>
          </a:p>
        </p:txBody>
      </p:sp>
      <p:pic>
        <p:nvPicPr>
          <p:cNvPr id="10242" name="Picture 2" descr="C:\Users\jewingjarvie\Desktop\images\design t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220643"/>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11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ALARM?</a:t>
            </a:r>
            <a:endParaRPr lang="en-AU" dirty="0"/>
          </a:p>
        </p:txBody>
      </p:sp>
      <p:sp>
        <p:nvSpPr>
          <p:cNvPr id="3" name="Content Placeholder 2"/>
          <p:cNvSpPr>
            <a:spLocks noGrp="1"/>
          </p:cNvSpPr>
          <p:nvPr>
            <p:ph idx="1"/>
          </p:nvPr>
        </p:nvSpPr>
        <p:spPr>
          <a:xfrm>
            <a:off x="457200" y="2060848"/>
            <a:ext cx="8229600" cy="4065315"/>
          </a:xfrm>
        </p:spPr>
        <p:txBody>
          <a:bodyPr/>
          <a:lstStyle/>
          <a:p>
            <a:r>
              <a:rPr lang="en-AU" dirty="0" smtClean="0"/>
              <a:t>A</a:t>
            </a:r>
          </a:p>
          <a:p>
            <a:r>
              <a:rPr lang="en-AU" dirty="0" smtClean="0"/>
              <a:t>Learning</a:t>
            </a:r>
          </a:p>
          <a:p>
            <a:r>
              <a:rPr lang="en-AU" dirty="0" smtClean="0"/>
              <a:t>And</a:t>
            </a:r>
          </a:p>
          <a:p>
            <a:r>
              <a:rPr lang="en-AU" dirty="0" smtClean="0"/>
              <a:t>Responding</a:t>
            </a:r>
          </a:p>
          <a:p>
            <a:r>
              <a:rPr lang="en-AU" dirty="0" smtClean="0"/>
              <a:t>Matrix</a:t>
            </a:r>
          </a:p>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2560637"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118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89240"/>
            <a:ext cx="8183880" cy="792088"/>
          </a:xfrm>
        </p:spPr>
        <p:txBody>
          <a:bodyPr/>
          <a:lstStyle/>
          <a:p>
            <a:r>
              <a:rPr lang="en-AU" dirty="0" smtClean="0"/>
              <a:t>Tips for success</a:t>
            </a:r>
            <a:endParaRPr lang="en-AU" dirty="0"/>
          </a:p>
        </p:txBody>
      </p:sp>
      <p:sp>
        <p:nvSpPr>
          <p:cNvPr id="3" name="Content Placeholder 2"/>
          <p:cNvSpPr>
            <a:spLocks noGrp="1"/>
          </p:cNvSpPr>
          <p:nvPr>
            <p:ph idx="1"/>
          </p:nvPr>
        </p:nvSpPr>
        <p:spPr>
          <a:xfrm>
            <a:off x="502920" y="530352"/>
            <a:ext cx="8183880" cy="5058888"/>
          </a:xfrm>
        </p:spPr>
        <p:txBody>
          <a:bodyPr>
            <a:normAutofit fontScale="70000" lnSpcReduction="20000"/>
          </a:bodyPr>
          <a:lstStyle/>
          <a:p>
            <a:r>
              <a:rPr lang="en-AU" dirty="0" smtClean="0"/>
              <a:t>Student must familiarise themselves with the meanings of verbs in order to successfully respond to the question.</a:t>
            </a:r>
          </a:p>
          <a:p>
            <a:pPr marL="0" indent="0">
              <a:buNone/>
            </a:pPr>
            <a:endParaRPr lang="en-AU" dirty="0" smtClean="0"/>
          </a:p>
          <a:p>
            <a:r>
              <a:rPr lang="en-AU" b="1" dirty="0" smtClean="0"/>
              <a:t>Vocabulary</a:t>
            </a:r>
            <a:r>
              <a:rPr lang="en-AU" dirty="0" smtClean="0"/>
              <a:t> is key in assessing the meaning of the verb while also allowing them to recognise other directives within the question/statement.</a:t>
            </a:r>
          </a:p>
          <a:p>
            <a:pPr marL="0" indent="0">
              <a:buNone/>
            </a:pPr>
            <a:endParaRPr lang="en-AU" dirty="0" smtClean="0"/>
          </a:p>
          <a:p>
            <a:r>
              <a:rPr lang="en-AU" dirty="0" smtClean="0"/>
              <a:t>Plan for their answers. Drafting is key in the preparation for the exams, however carefully planning a response in the exam can be assisted by not simply rushing into their responses once reading time is completed, but taking a further few minutes to annotate the question and highlighting the key areas.</a:t>
            </a:r>
          </a:p>
          <a:p>
            <a:pPr marL="0" indent="0">
              <a:buNone/>
            </a:pPr>
            <a:endParaRPr lang="en-AU" dirty="0" smtClean="0"/>
          </a:p>
          <a:p>
            <a:r>
              <a:rPr lang="en-AU" dirty="0" smtClean="0"/>
              <a:t>Allow for how the interpretation of the question will affect time management and length of response.</a:t>
            </a:r>
          </a:p>
          <a:p>
            <a:endParaRPr lang="en-AU" dirty="0" smtClean="0"/>
          </a:p>
        </p:txBody>
      </p:sp>
      <p:pic>
        <p:nvPicPr>
          <p:cNvPr id="11266" name="Picture 2" descr="C:\Users\jewingjarvie\Desktop\images\vocabul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837618"/>
            <a:ext cx="2857501" cy="142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485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183880" cy="1051560"/>
          </a:xfrm>
        </p:spPr>
        <p:txBody>
          <a:bodyPr>
            <a:noAutofit/>
          </a:bodyPr>
          <a:lstStyle/>
          <a:p>
            <a:r>
              <a:rPr lang="en-AU" sz="6600" dirty="0" smtClean="0"/>
              <a:t> </a:t>
            </a:r>
            <a:endParaRPr lang="en-AU" sz="6600" dirty="0"/>
          </a:p>
        </p:txBody>
      </p:sp>
      <p:sp>
        <p:nvSpPr>
          <p:cNvPr id="3" name="Content Placeholder 2"/>
          <p:cNvSpPr>
            <a:spLocks noGrp="1"/>
          </p:cNvSpPr>
          <p:nvPr>
            <p:ph idx="1"/>
          </p:nvPr>
        </p:nvSpPr>
        <p:spPr>
          <a:xfrm>
            <a:off x="395536" y="4509120"/>
            <a:ext cx="8183880" cy="1793360"/>
          </a:xfrm>
        </p:spPr>
        <p:txBody>
          <a:bodyPr/>
          <a:lstStyle/>
          <a:p>
            <a:endParaRPr lang="en-AU" dirty="0"/>
          </a:p>
        </p:txBody>
      </p:sp>
      <p:pic>
        <p:nvPicPr>
          <p:cNvPr id="12290" name="Picture 2" descr="C:\Users\jewingjarvie\Desktop\images\than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52675"/>
            <a:ext cx="48768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3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8896" cy="1143000"/>
          </a:xfrm>
        </p:spPr>
        <p:txBody>
          <a:bodyPr>
            <a:normAutofit fontScale="90000"/>
          </a:bodyPr>
          <a:lstStyle/>
          <a:p>
            <a:r>
              <a:rPr lang="en-AU" dirty="0" smtClean="0"/>
              <a:t>How does that work?</a:t>
            </a:r>
            <a:endParaRPr lang="en-AU" dirty="0"/>
          </a:p>
        </p:txBody>
      </p:sp>
      <p:sp>
        <p:nvSpPr>
          <p:cNvPr id="3" name="Content Placeholder 2"/>
          <p:cNvSpPr>
            <a:spLocks noGrp="1"/>
          </p:cNvSpPr>
          <p:nvPr>
            <p:ph idx="1"/>
          </p:nvPr>
        </p:nvSpPr>
        <p:spPr>
          <a:xfrm>
            <a:off x="457200" y="2708920"/>
            <a:ext cx="8229600" cy="3417243"/>
          </a:xfrm>
        </p:spPr>
        <p:txBody>
          <a:bodyPr>
            <a:normAutofit fontScale="92500"/>
          </a:bodyPr>
          <a:lstStyle/>
          <a:p>
            <a:r>
              <a:rPr lang="en-AU" dirty="0" smtClean="0">
                <a:solidFill>
                  <a:schemeClr val="accent1"/>
                </a:solidFill>
              </a:rPr>
              <a:t>Alarm</a:t>
            </a:r>
            <a:r>
              <a:rPr lang="en-AU" dirty="0" smtClean="0"/>
              <a:t> is an approach that teaches students to learn the content of their courses at the levels required by the HSC question verbs; (</a:t>
            </a:r>
            <a:r>
              <a:rPr lang="en-AU" dirty="0" err="1" smtClean="0"/>
              <a:t>eg:describe</a:t>
            </a:r>
            <a:r>
              <a:rPr lang="en-AU" dirty="0" smtClean="0"/>
              <a:t>, explain) as they measure learning in very specific ways.</a:t>
            </a:r>
          </a:p>
          <a:p>
            <a:r>
              <a:rPr lang="en-AU" dirty="0" smtClean="0"/>
              <a:t>Learning and Responding are two of the most important skills learnt while at Wyndham. It is done in EVERY subject and EVERY task.</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6672"/>
            <a:ext cx="21463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6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I gain from ALARM?</a:t>
            </a:r>
            <a:endParaRPr lang="en-AU" dirty="0"/>
          </a:p>
        </p:txBody>
      </p:sp>
      <p:sp>
        <p:nvSpPr>
          <p:cNvPr id="3" name="Content Placeholder 2"/>
          <p:cNvSpPr>
            <a:spLocks noGrp="1"/>
          </p:cNvSpPr>
          <p:nvPr>
            <p:ph idx="1"/>
          </p:nvPr>
        </p:nvSpPr>
        <p:spPr/>
        <p:txBody>
          <a:bodyPr>
            <a:normAutofit fontScale="70000" lnSpcReduction="20000"/>
          </a:bodyPr>
          <a:lstStyle/>
          <a:p>
            <a:r>
              <a:rPr lang="en-AU" dirty="0" smtClean="0"/>
              <a:t>An understanding of the hierarchy of learning and responding skills.</a:t>
            </a:r>
          </a:p>
          <a:p>
            <a:pPr marL="0" indent="0">
              <a:buNone/>
            </a:pPr>
            <a:r>
              <a:rPr lang="en-AU" dirty="0" smtClean="0"/>
              <a:t>From</a:t>
            </a:r>
          </a:p>
          <a:p>
            <a:pPr marL="0" indent="0">
              <a:buNone/>
            </a:pPr>
            <a:endParaRPr lang="en-AU" dirty="0" smtClean="0"/>
          </a:p>
          <a:p>
            <a:r>
              <a:rPr lang="en-AU" dirty="0" smtClean="0"/>
              <a:t>Identifying and describing</a:t>
            </a:r>
          </a:p>
          <a:p>
            <a:endParaRPr lang="en-AU" dirty="0" smtClean="0"/>
          </a:p>
          <a:p>
            <a:endParaRPr lang="en-AU" dirty="0" smtClean="0"/>
          </a:p>
          <a:p>
            <a:pPr marL="0" indent="0">
              <a:buNone/>
            </a:pPr>
            <a:r>
              <a:rPr lang="en-AU" dirty="0" smtClean="0"/>
              <a:t>through</a:t>
            </a:r>
          </a:p>
          <a:p>
            <a:endParaRPr lang="en-AU" dirty="0" smtClean="0"/>
          </a:p>
          <a:p>
            <a:endParaRPr lang="en-AU" dirty="0" smtClean="0"/>
          </a:p>
          <a:p>
            <a:endParaRPr lang="en-AU" dirty="0" smtClean="0"/>
          </a:p>
          <a:p>
            <a:pPr marL="0" indent="0">
              <a:buNone/>
            </a:pPr>
            <a:r>
              <a:rPr lang="en-AU" dirty="0" smtClean="0"/>
              <a:t>To</a:t>
            </a:r>
          </a:p>
          <a:p>
            <a:pPr marL="0" indent="0">
              <a:buNone/>
            </a:pPr>
            <a:endParaRPr lang="en-AU" dirty="0" smtClean="0"/>
          </a:p>
          <a:p>
            <a:r>
              <a:rPr lang="en-AU" dirty="0" smtClean="0"/>
              <a:t>The evaluation and appreciation of that understanding.</a:t>
            </a:r>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8760"/>
            <a:ext cx="2341240" cy="248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042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effective is it?</a:t>
            </a:r>
          </a:p>
        </p:txBody>
      </p:sp>
      <p:sp>
        <p:nvSpPr>
          <p:cNvPr id="3" name="Content Placeholder 2"/>
          <p:cNvSpPr>
            <a:spLocks noGrp="1"/>
          </p:cNvSpPr>
          <p:nvPr>
            <p:ph idx="1"/>
          </p:nvPr>
        </p:nvSpPr>
        <p:spPr>
          <a:xfrm>
            <a:off x="502920" y="530352"/>
            <a:ext cx="8183880" cy="3186680"/>
          </a:xfrm>
        </p:spPr>
        <p:txBody>
          <a:bodyPr/>
          <a:lstStyle/>
          <a:p>
            <a:r>
              <a:rPr lang="en-AU" dirty="0"/>
              <a:t>Almost </a:t>
            </a:r>
            <a:r>
              <a:rPr lang="en-AU" i="1" dirty="0"/>
              <a:t>every</a:t>
            </a:r>
            <a:r>
              <a:rPr lang="en-AU" dirty="0"/>
              <a:t> subject in the HSC contains a written exam.</a:t>
            </a:r>
          </a:p>
          <a:p>
            <a:r>
              <a:rPr lang="en-AU" dirty="0"/>
              <a:t>These exams ask different types of questions which require students to demonstrate not only what they know, but to apply that knowledge in a number of different ways.</a:t>
            </a:r>
          </a:p>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448810"/>
            <a:ext cx="334645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23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445224"/>
            <a:ext cx="8183880" cy="936104"/>
          </a:xfrm>
        </p:spPr>
        <p:txBody>
          <a:bodyPr>
            <a:normAutofit fontScale="90000"/>
          </a:bodyPr>
          <a:lstStyle/>
          <a:p>
            <a:r>
              <a:rPr lang="en-AU" dirty="0"/>
              <a:t>How does this apply to questions?</a:t>
            </a:r>
          </a:p>
        </p:txBody>
      </p:sp>
      <p:sp>
        <p:nvSpPr>
          <p:cNvPr id="3" name="Content Placeholder 2"/>
          <p:cNvSpPr>
            <a:spLocks noGrp="1"/>
          </p:cNvSpPr>
          <p:nvPr>
            <p:ph idx="1"/>
          </p:nvPr>
        </p:nvSpPr>
        <p:spPr>
          <a:xfrm>
            <a:off x="502920" y="530352"/>
            <a:ext cx="8183880" cy="3042664"/>
          </a:xfrm>
        </p:spPr>
        <p:txBody>
          <a:bodyPr>
            <a:normAutofit fontScale="92500"/>
          </a:bodyPr>
          <a:lstStyle/>
          <a:p>
            <a:r>
              <a:rPr lang="en-AU" dirty="0">
                <a:solidFill>
                  <a:schemeClr val="accent1"/>
                </a:solidFill>
              </a:rPr>
              <a:t>ALARM</a:t>
            </a:r>
            <a:r>
              <a:rPr lang="en-AU" dirty="0"/>
              <a:t> teaches students how questions work.</a:t>
            </a:r>
          </a:p>
          <a:p>
            <a:r>
              <a:rPr lang="en-AU" dirty="0"/>
              <a:t>This is important because not all questions require the same level of understanding or the same level of response.</a:t>
            </a:r>
          </a:p>
          <a:p>
            <a:r>
              <a:rPr lang="en-AU" dirty="0"/>
              <a:t>To be effective in an exam, students need to know what level and type of response is required as well as the content.</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573016"/>
            <a:ext cx="285908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2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805264"/>
            <a:ext cx="8183880" cy="504056"/>
          </a:xfrm>
        </p:spPr>
        <p:txBody>
          <a:bodyPr>
            <a:normAutofit fontScale="90000"/>
          </a:bodyPr>
          <a:lstStyle/>
          <a:p>
            <a:r>
              <a:rPr lang="en-AU" dirty="0" smtClean="0"/>
              <a:t>Types of questions</a:t>
            </a:r>
            <a:endParaRPr lang="en-AU" dirty="0"/>
          </a:p>
        </p:txBody>
      </p:sp>
      <p:sp>
        <p:nvSpPr>
          <p:cNvPr id="3" name="Content Placeholder 2"/>
          <p:cNvSpPr>
            <a:spLocks noGrp="1"/>
          </p:cNvSpPr>
          <p:nvPr>
            <p:ph idx="1"/>
          </p:nvPr>
        </p:nvSpPr>
        <p:spPr>
          <a:xfrm>
            <a:off x="323528" y="1196752"/>
            <a:ext cx="8435280" cy="4103850"/>
          </a:xfrm>
        </p:spPr>
        <p:txBody>
          <a:bodyPr>
            <a:normAutofit fontScale="92500"/>
          </a:bodyPr>
          <a:lstStyle/>
          <a:p>
            <a:r>
              <a:rPr lang="en-AU" dirty="0" smtClean="0"/>
              <a:t> Name and define</a:t>
            </a:r>
          </a:p>
          <a:p>
            <a:r>
              <a:rPr lang="en-AU" dirty="0" smtClean="0"/>
              <a:t> Describe</a:t>
            </a:r>
          </a:p>
          <a:p>
            <a:r>
              <a:rPr lang="en-AU" dirty="0" smtClean="0"/>
              <a:t> Explain</a:t>
            </a:r>
          </a:p>
          <a:p>
            <a:r>
              <a:rPr lang="en-AU" dirty="0" smtClean="0"/>
              <a:t> Analyse</a:t>
            </a:r>
          </a:p>
          <a:p>
            <a:r>
              <a:rPr lang="en-AU" dirty="0" smtClean="0"/>
              <a:t> Critically analyse</a:t>
            </a:r>
          </a:p>
          <a:p>
            <a:r>
              <a:rPr lang="en-AU" dirty="0" smtClean="0"/>
              <a:t> Evaluate</a:t>
            </a:r>
          </a:p>
          <a:p>
            <a:pPr marL="0" indent="0">
              <a:buNone/>
            </a:pPr>
            <a:endParaRPr lang="en-AU" dirty="0" smtClean="0"/>
          </a:p>
          <a:p>
            <a:r>
              <a:rPr lang="en-AU" dirty="0" smtClean="0"/>
              <a:t>Level 1 (Name &amp; Define) is the simplest and level 6 (evaluate) is the most demanding.</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916832"/>
            <a:ext cx="18161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5868144" y="2853742"/>
            <a:ext cx="72008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100" name="Picture 4" descr="D:\ALARM\alarm images\keep-calm-and-evaluate-7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916832"/>
            <a:ext cx="1692636" cy="211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93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805264"/>
            <a:ext cx="8183880" cy="576064"/>
          </a:xfrm>
        </p:spPr>
        <p:txBody>
          <a:bodyPr>
            <a:normAutofit fontScale="90000"/>
          </a:bodyPr>
          <a:lstStyle/>
          <a:p>
            <a:r>
              <a:rPr lang="en-AU" dirty="0" smtClean="0"/>
              <a:t>Industrial Technology</a:t>
            </a:r>
            <a:endParaRPr lang="en-AU" dirty="0"/>
          </a:p>
        </p:txBody>
      </p:sp>
      <p:sp>
        <p:nvSpPr>
          <p:cNvPr id="3" name="Content Placeholder 2"/>
          <p:cNvSpPr>
            <a:spLocks noGrp="1"/>
          </p:cNvSpPr>
          <p:nvPr>
            <p:ph idx="1"/>
          </p:nvPr>
        </p:nvSpPr>
        <p:spPr>
          <a:xfrm>
            <a:off x="539552" y="530352"/>
            <a:ext cx="8147248" cy="4187952"/>
          </a:xfrm>
        </p:spPr>
        <p:txBody>
          <a:bodyPr>
            <a:normAutofit fontScale="92500" lnSpcReduction="20000"/>
          </a:bodyPr>
          <a:lstStyle/>
          <a:p>
            <a:pPr marL="0" indent="0">
              <a:buNone/>
            </a:pPr>
            <a:r>
              <a:rPr lang="en-AU" dirty="0" smtClean="0"/>
              <a:t>Taken from 2013 HSC Examination paper Section III</a:t>
            </a:r>
          </a:p>
          <a:p>
            <a:pPr marL="0" indent="0">
              <a:buNone/>
            </a:pPr>
            <a:endParaRPr lang="en-AU" dirty="0" smtClean="0"/>
          </a:p>
          <a:p>
            <a:pPr marL="0" indent="0">
              <a:buNone/>
            </a:pPr>
            <a:r>
              <a:rPr lang="en-AU" b="1" dirty="0" smtClean="0"/>
              <a:t>Question 16 (15 marks)</a:t>
            </a:r>
          </a:p>
          <a:p>
            <a:pPr marL="0" indent="0">
              <a:buNone/>
            </a:pPr>
            <a:endParaRPr lang="en-AU" dirty="0" smtClean="0"/>
          </a:p>
          <a:p>
            <a:pPr marL="0" indent="0">
              <a:buNone/>
            </a:pPr>
            <a:r>
              <a:rPr lang="en-AU" dirty="0" smtClean="0">
                <a:solidFill>
                  <a:schemeClr val="accent1"/>
                </a:solidFill>
              </a:rPr>
              <a:t>(a) </a:t>
            </a:r>
            <a:r>
              <a:rPr lang="en-AU" dirty="0" smtClean="0"/>
              <a:t>Explain why a company should comply with safety standards. </a:t>
            </a:r>
            <a:r>
              <a:rPr lang="en-AU" b="1" dirty="0" smtClean="0"/>
              <a:t>(6)</a:t>
            </a:r>
          </a:p>
          <a:p>
            <a:pPr marL="514350" indent="-514350">
              <a:buAutoNum type="alphaLcParenBoth"/>
            </a:pPr>
            <a:endParaRPr lang="en-AU" dirty="0" smtClean="0"/>
          </a:p>
          <a:p>
            <a:pPr marL="0" indent="0">
              <a:buNone/>
            </a:pPr>
            <a:r>
              <a:rPr lang="en-AU" dirty="0" smtClean="0">
                <a:solidFill>
                  <a:schemeClr val="accent1"/>
                </a:solidFill>
              </a:rPr>
              <a:t>(b) </a:t>
            </a:r>
            <a:r>
              <a:rPr lang="en-AU" dirty="0" smtClean="0"/>
              <a:t>Assess strategies that a company could implement to establish and maintain a safe work culture </a:t>
            </a:r>
            <a:r>
              <a:rPr lang="en-AU" b="1" dirty="0" smtClean="0"/>
              <a:t>(9)</a:t>
            </a:r>
            <a:endParaRPr lang="en-AU" b="1" dirty="0"/>
          </a:p>
        </p:txBody>
      </p:sp>
      <p:pic>
        <p:nvPicPr>
          <p:cNvPr id="1026" name="Picture 2" descr="C:\Users\jewingjarvie\Desktop\images\indust t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77072"/>
            <a:ext cx="2304256" cy="171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5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Explain</a:t>
            </a:r>
            <a:endParaRPr lang="en-AU" dirty="0"/>
          </a:p>
        </p:txBody>
      </p:sp>
      <p:sp>
        <p:nvSpPr>
          <p:cNvPr id="3" name="Content Placeholder 2"/>
          <p:cNvSpPr>
            <a:spLocks noGrp="1"/>
          </p:cNvSpPr>
          <p:nvPr>
            <p:ph idx="1"/>
          </p:nvPr>
        </p:nvSpPr>
        <p:spPr>
          <a:xfrm>
            <a:off x="502920" y="530352"/>
            <a:ext cx="8183880" cy="4122784"/>
          </a:xfrm>
        </p:spPr>
        <p:txBody>
          <a:bodyPr>
            <a:normAutofit fontScale="92500" lnSpcReduction="10000"/>
          </a:bodyPr>
          <a:lstStyle/>
          <a:p>
            <a:r>
              <a:rPr lang="en-AU" dirty="0" smtClean="0"/>
              <a:t>BOS Definition: Relate cause and effect; make the relationships between things evident; provide why and/or how.</a:t>
            </a:r>
          </a:p>
          <a:p>
            <a:endParaRPr lang="en-AU" dirty="0" smtClean="0"/>
          </a:p>
          <a:p>
            <a:r>
              <a:rPr lang="en-AU" dirty="0" smtClean="0"/>
              <a:t>To make known in detail: </a:t>
            </a:r>
            <a:r>
              <a:rPr lang="en-AU" i="1" dirty="0" smtClean="0"/>
              <a:t>to explain how to do something. </a:t>
            </a:r>
            <a:r>
              <a:rPr lang="en-AU" sz="1800" b="1" dirty="0" smtClean="0"/>
              <a:t>Dictionary.com</a:t>
            </a:r>
            <a:r>
              <a:rPr lang="en-AU" dirty="0" smtClean="0"/>
              <a:t> </a:t>
            </a:r>
          </a:p>
          <a:p>
            <a:pPr marL="0" indent="0">
              <a:buNone/>
            </a:pPr>
            <a:endParaRPr lang="en-AU" dirty="0" smtClean="0"/>
          </a:p>
          <a:p>
            <a:pPr marL="0" indent="0">
              <a:buNone/>
            </a:pPr>
            <a:r>
              <a:rPr lang="en-AU" i="1" dirty="0" smtClean="0"/>
              <a:t>‘Explain’ </a:t>
            </a:r>
            <a:r>
              <a:rPr lang="en-AU" dirty="0" smtClean="0"/>
              <a:t>in the paper is positioned as a statement rather than a question to promote an authoritative response.</a:t>
            </a:r>
            <a:endParaRPr lang="en-AU" dirty="0"/>
          </a:p>
        </p:txBody>
      </p:sp>
      <p:pic>
        <p:nvPicPr>
          <p:cNvPr id="2050" name="Picture 2" descr="C:\Users\jewingjarvie\Desktop\images\expl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437112"/>
            <a:ext cx="2232248" cy="166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778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LARM&amp;quot;&quot;/&gt;&lt;property id=&quot;20307&quot; value=&quot;256&quot;/&gt;&lt;/object&gt;&lt;object type=&quot;3&quot; unique_id=&quot;10005&quot;&gt;&lt;property id=&quot;20148&quot; value=&quot;5&quot;/&gt;&lt;property id=&quot;20300&quot; value=&quot;Slide 2 - &amp;quot;What is ALARM?&amp;quot;&quot;/&gt;&lt;property id=&quot;20307&quot; value=&quot;257&quot;/&gt;&lt;/object&gt;&lt;object type=&quot;3&quot; unique_id=&quot;10006&quot;&gt;&lt;property id=&quot;20148&quot; value=&quot;5&quot;/&gt;&lt;property id=&quot;20300&quot; value=&quot;Slide 3 - &amp;quot;How does that work?&amp;quot;&quot;/&gt;&lt;property id=&quot;20307&quot; value=&quot;258&quot;/&gt;&lt;/object&gt;&lt;object type=&quot;3&quot; unique_id=&quot;10007&quot;&gt;&lt;property id=&quot;20148&quot; value=&quot;5&quot;/&gt;&lt;property id=&quot;20300&quot; value=&quot;Slide 4 - &amp;quot;What can I gain from ALARM?&amp;quot;&quot;/&gt;&lt;property id=&quot;20307&quot; value=&quot;259&quot;/&gt;&lt;/object&gt;&lt;object type=&quot;3&quot; unique_id=&quot;10008&quot;&gt;&lt;property id=&quot;20148&quot; value=&quot;5&quot;/&gt;&lt;property id=&quot;20300&quot; value=&quot;Slide 7 - &amp;quot;Types of questions&amp;quot;&quot;/&gt;&lt;property id=&quot;20307&quot; value=&quot;260&quot;/&gt;&lt;/object&gt;&lt;object type=&quot;3&quot; unique_id=&quot;10009&quot;&gt;&lt;property id=&quot;20148&quot; value=&quot;5&quot;/&gt;&lt;property id=&quot;20300&quot; value=&quot;Slide 8 - &amp;quot;Industrial Technology&amp;quot;&quot;/&gt;&lt;property id=&quot;20307&quot; value=&quot;261&quot;/&gt;&lt;/object&gt;&lt;object type=&quot;3&quot; unique_id=&quot;10058&quot;&gt;&lt;property id=&quot;20148&quot; value=&quot;5&quot;/&gt;&lt;property id=&quot;20300&quot; value=&quot;Slide 9 - &amp;quot;Explain&amp;quot;&quot;/&gt;&lt;property id=&quot;20307&quot; value=&quot;262&quot;/&gt;&lt;/object&gt;&lt;object type=&quot;3&quot; unique_id=&quot;10059&quot;&gt;&lt;property id=&quot;20148&quot; value=&quot;5&quot;/&gt;&lt;property id=&quot;20300&quot; value=&quot;Slide 11 - &amp;quot;Assess&amp;quot;&quot;/&gt;&lt;property id=&quot;20307&quot; value=&quot;263&quot;/&gt;&lt;/object&gt;&lt;object type=&quot;3&quot; unique_id=&quot;10060&quot;&gt;&lt;property id=&quot;20148&quot; value=&quot;5&quot;/&gt;&lt;property id=&quot;20300&quot; value=&quot;Slide 12 - &amp;quot;Decoding is the key&amp;quot;&quot;/&gt;&lt;property id=&quot;20307&quot; value=&quot;264&quot;/&gt;&lt;/object&gt;&lt;object type=&quot;3&quot; unique_id=&quot;10061&quot;&gt;&lt;property id=&quot;20148&quot; value=&quot;5&quot;/&gt;&lt;property id=&quot;20300&quot; value=&quot;Slide 13 - &amp;quot;Food Technology&amp;quot;&quot;/&gt;&lt;property id=&quot;20307&quot; value=&quot;265&quot;/&gt;&lt;/object&gt;&lt;object type=&quot;3&quot; unique_id=&quot;10086&quot;&gt;&lt;property id=&quot;20148&quot; value=&quot;5&quot;/&gt;&lt;property id=&quot;20300&quot; value=&quot;Slide 14 - &amp;quot;Outline&amp;quot;&quot;/&gt;&lt;property id=&quot;20307&quot; value=&quot;266&quot;/&gt;&lt;/object&gt;&lt;object type=&quot;3&quot; unique_id=&quot;10113&quot;&gt;&lt;property id=&quot;20148&quot; value=&quot;5&quot;/&gt;&lt;property id=&quot;20300&quot; value=&quot;Slide 10 - &amp;quot;Words/phrases to use when responding&amp;quot;&quot;/&gt;&lt;property id=&quot;20307&quot; value=&quot;268&quot;/&gt;&lt;/object&gt;&lt;object type=&quot;3&quot; unique_id=&quot;10114&quot;&gt;&lt;property id=&quot;20148&quot; value=&quot;5&quot;/&gt;&lt;property id=&quot;20300&quot; value=&quot;Slide 15 - &amp;quot;CAFS&amp;quot;&quot;/&gt;&lt;property id=&quot;20307&quot; value=&quot;267&quot;/&gt;&lt;/object&gt;&lt;object type=&quot;3&quot; unique_id=&quot;10145&quot;&gt;&lt;property id=&quot;20148&quot; value=&quot;5&quot;/&gt;&lt;property id=&quot;20300&quot; value=&quot;Slide 16 - &amp;quot;Synonyms and responses&amp;quot;&quot;/&gt;&lt;property id=&quot;20307&quot; value=&quot;269&quot;/&gt;&lt;/object&gt;&lt;object type=&quot;3&quot; unique_id=&quot;10178&quot;&gt;&lt;property id=&quot;20148&quot; value=&quot;5&quot;/&gt;&lt;property id=&quot;20300&quot; value=&quot;Slide 17 - &amp;quot;Construction&amp;quot;&quot;/&gt;&lt;property id=&quot;20307&quot; value=&quot;270&quot;/&gt;&lt;/object&gt;&lt;object type=&quot;3&quot; unique_id=&quot;10213&quot;&gt;&lt;property id=&quot;20148&quot; value=&quot;5&quot;/&gt;&lt;property id=&quot;20300&quot; value=&quot;Slide 18 - &amp;quot;Describe&amp;quot;&quot;/&gt;&lt;property id=&quot;20307&quot; value=&quot;271&quot;/&gt;&lt;/object&gt;&lt;object type=&quot;3&quot; unique_id=&quot;10214&quot;&gt;&lt;property id=&quot;20148&quot; value=&quot;5&quot;/&gt;&lt;property id=&quot;20300&quot; value=&quot;Slide 19 - &amp;quot;Design &amp;amp; Technology&amp;quot;&quot;/&gt;&lt;property id=&quot;20307&quot; value=&quot;272&quot;/&gt;&lt;/object&gt;&lt;object type=&quot;3&quot; unique_id=&quot;10329&quot;&gt;&lt;property id=&quot;20148&quot; value=&quot;5&quot;/&gt;&lt;property id=&quot;20300&quot; value=&quot;Slide 20 - &amp;quot;Tips for success&amp;quot;&quot;/&gt;&lt;property id=&quot;20307&quot; value=&quot;273&quot;/&gt;&lt;/object&gt;&lt;object type=&quot;3&quot; unique_id=&quot;10330&quot;&gt;&lt;property id=&quot;20148&quot; value=&quot;5&quot;/&gt;&lt;property id=&quot;20300&quot; value=&quot;Slide 21 - &amp;quot; &amp;quot;&quot;/&gt;&lt;property id=&quot;20307&quot; value=&quot;274&quot;/&gt;&lt;/object&gt;&lt;object type=&quot;3&quot; unique_id=&quot;10664&quot;&gt;&lt;property id=&quot;20148&quot; value=&quot;5&quot;/&gt;&lt;property id=&quot;20300&quot; value=&quot;Slide 5 - &amp;quot;How effective is it?&amp;quot;&quot;/&gt;&lt;property id=&quot;20307&quot; value=&quot;275&quot;/&gt;&lt;/object&gt;&lt;object type=&quot;3&quot; unique_id=&quot;10665&quot;&gt;&lt;property id=&quot;20148&quot; value=&quot;5&quot;/&gt;&lt;property id=&quot;20300&quot; value=&quot;Slide 6 - &amp;quot;How does this apply to questions?&amp;quot;&quot;/&gt;&lt;property id=&quot;20307&quot; value=&quot;27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155</TotalTime>
  <Words>1143</Words>
  <Application>Microsoft Office PowerPoint</Application>
  <PresentationFormat>On-screen Show (4:3)</PresentationFormat>
  <Paragraphs>148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ALARM</vt:lpstr>
      <vt:lpstr>What is ALARM?</vt:lpstr>
      <vt:lpstr>How does that work?</vt:lpstr>
      <vt:lpstr>What can I gain from ALARM?</vt:lpstr>
      <vt:lpstr>How effective is it?</vt:lpstr>
      <vt:lpstr>How does this apply to questions?</vt:lpstr>
      <vt:lpstr>Types of questions</vt:lpstr>
      <vt:lpstr>Industrial Technology</vt:lpstr>
      <vt:lpstr>Explain</vt:lpstr>
      <vt:lpstr>Words/phrases to use when responding</vt:lpstr>
      <vt:lpstr>Assess</vt:lpstr>
      <vt:lpstr>Decoding is the key</vt:lpstr>
      <vt:lpstr>Food Technology</vt:lpstr>
      <vt:lpstr>Outline</vt:lpstr>
      <vt:lpstr>CAFS</vt:lpstr>
      <vt:lpstr>Synonyms and responses</vt:lpstr>
      <vt:lpstr>Construction</vt:lpstr>
      <vt:lpstr>Describe</vt:lpstr>
      <vt:lpstr>Design &amp; Technology</vt:lpstr>
      <vt:lpstr>Tips for success</vt:lpstr>
      <vt:lpstr> </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ALARM</dc:title>
  <dc:creator>Ewing-Jarvie, Jason</dc:creator>
  <cp:lastModifiedBy>Windows User</cp:lastModifiedBy>
  <cp:revision>31</cp:revision>
  <dcterms:created xsi:type="dcterms:W3CDTF">2014-07-09T22:33:12Z</dcterms:created>
  <dcterms:modified xsi:type="dcterms:W3CDTF">2014-07-15T03:38:50Z</dcterms:modified>
</cp:coreProperties>
</file>